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sldIdLst>
    <p:sldId id="256" r:id="rId5"/>
    <p:sldId id="257" r:id="rId6"/>
    <p:sldId id="258" r:id="rId7"/>
    <p:sldId id="276" r:id="rId8"/>
    <p:sldId id="277" r:id="rId9"/>
    <p:sldId id="278" r:id="rId10"/>
    <p:sldId id="279" r:id="rId11"/>
    <p:sldId id="280" r:id="rId12"/>
    <p:sldId id="281" r:id="rId13"/>
    <p:sldId id="282" r:id="rId14"/>
    <p:sldId id="283" r:id="rId15"/>
    <p:sldId id="284" r:id="rId16"/>
    <p:sldId id="285" r:id="rId17"/>
    <p:sldId id="286" r:id="rId18"/>
    <p:sldId id="28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6" autoAdjust="0"/>
    <p:restoredTop sz="94718"/>
  </p:normalViewPr>
  <p:slideViewPr>
    <p:cSldViewPr snapToGrid="0">
      <p:cViewPr varScale="1">
        <p:scale>
          <a:sx n="162" d="100"/>
          <a:sy n="162" d="100"/>
        </p:scale>
        <p:origin x="100" y="148"/>
      </p:cViewPr>
      <p:guideLst/>
    </p:cSldViewPr>
  </p:slideViewPr>
  <p:notesTextViewPr>
    <p:cViewPr>
      <p:scale>
        <a:sx n="1" d="1"/>
        <a:sy n="1" d="1"/>
      </p:scale>
      <p:origin x="0" y="0"/>
    </p:cViewPr>
  </p:notesTextViewPr>
  <p:sorterViewPr>
    <p:cViewPr>
      <p:scale>
        <a:sx n="126" d="100"/>
        <a:sy n="12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10/13/2021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3" y="1122363"/>
            <a:ext cx="7096933"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9500507"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5F02DCD1-2C6B-F948-9F72-3BB0CF3D512E}" type="datetime1">
              <a:rPr lang="en-US" smtClean="0"/>
              <a:pPr/>
              <a:t>10/13/2021</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6927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C1583C39-01BF-7F43-854C-FBB4E9AB6B0C}" type="datetime1">
              <a:rPr lang="en-US" smtClean="0"/>
              <a:pPr/>
              <a:t>10/13/2021</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1912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4B103E64-1627-9140-8127-1849FED275E1}" type="datetime1">
              <a:rPr lang="en-US" smtClean="0"/>
              <a:pPr/>
              <a:t>10/13/2021</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5697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DD9C8446-696E-6942-B6C8-CC9CAD0B34E0}" type="datetime1">
              <a:rPr lang="en-US" smtClean="0"/>
              <a:pPr/>
              <a:t>10/13/2021</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F5592931-05C6-8543-8B6E-A8BD29BD5C2B}" type="datetime1">
              <a:rPr lang="en-US" smtClean="0"/>
              <a:pPr/>
              <a:t>10/13/2021</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7E7AB22C-8B7E-9B4A-8C65-396C3C874D86}" type="datetime1">
              <a:rPr lang="en-US" smtClean="0"/>
              <a:pPr/>
              <a:t>10/13/2021</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8CE9AC2A-20AD-8C48-B5EB-B5322BDBCDEE}" type="datetime1">
              <a:rPr lang="en-US" smtClean="0"/>
              <a:pPr/>
              <a:t>10/13/2021</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10/13/2021</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9A85C5CA-AE29-AB4C-8F85-0373C72001D8}" type="datetime1">
              <a:rPr lang="en-US" smtClean="0"/>
              <a:pPr/>
              <a:t>10/13/2021</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75594855-01E8-5A4B-B2B8-E2ECEF879100}" type="datetime1">
              <a:rPr lang="en-US" smtClean="0"/>
              <a:pPr/>
              <a:t>10/13/2021</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B562DF68-3089-814D-8A14-C651FE91885E}" type="datetime1">
              <a:rPr lang="en-US" smtClean="0"/>
              <a:pPr/>
              <a:t>10/13/2021</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3" r:id="rId10"/>
    <p:sldLayoutId id="2147483664" r:id="rId11"/>
    <p:sldLayoutId id="2147483665" r:id="rId12"/>
    <p:sldLayoutId id="2147483666"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136097" y="1711033"/>
            <a:ext cx="7096933" cy="2387600"/>
          </a:xfrm>
        </p:spPr>
        <p:txBody>
          <a:bodyPr/>
          <a:lstStyle/>
          <a:p>
            <a:r>
              <a:rPr lang="el-GR" dirty="0"/>
              <a:t>Τεχνολογίες Ανάπτυξης Ηλεκτρονικών Παιχνιδιών</a:t>
            </a:r>
            <a:endParaRPr lang="en-US" dirty="0"/>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2344832" y="5146967"/>
            <a:ext cx="9500507" cy="806675"/>
          </a:xfrm>
        </p:spPr>
        <p:txBody>
          <a:bodyPr/>
          <a:lstStyle/>
          <a:p>
            <a:r>
              <a:rPr lang="el-GR" dirty="0"/>
              <a:t>Ερρίκος Τσοροτιώτης </a:t>
            </a:r>
          </a:p>
          <a:p>
            <a:r>
              <a:rPr lang="el-GR" dirty="0"/>
              <a:t>ΑΜ:Π16151</a:t>
            </a:r>
            <a:endParaRPr lang="en-US" dirty="0"/>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B1DE4-BD8D-44D2-BB28-D8350FDB26AE}"/>
              </a:ext>
            </a:extLst>
          </p:cNvPr>
          <p:cNvSpPr>
            <a:spLocks noGrp="1"/>
          </p:cNvSpPr>
          <p:nvPr>
            <p:ph type="title"/>
          </p:nvPr>
        </p:nvSpPr>
        <p:spPr/>
        <p:txBody>
          <a:bodyPr/>
          <a:lstStyle/>
          <a:p>
            <a:r>
              <a:rPr lang="el-GR" dirty="0"/>
              <a:t>Υλοποίηση</a:t>
            </a:r>
            <a:endParaRPr lang="en-US" dirty="0"/>
          </a:p>
        </p:txBody>
      </p:sp>
      <p:sp>
        <p:nvSpPr>
          <p:cNvPr id="6" name="Slide Number Placeholder 5">
            <a:extLst>
              <a:ext uri="{FF2B5EF4-FFF2-40B4-BE49-F238E27FC236}">
                <a16:creationId xmlns:a16="http://schemas.microsoft.com/office/drawing/2014/main" id="{2B69B58D-5840-47E1-B7E2-1B659350352A}"/>
              </a:ext>
            </a:extLst>
          </p:cNvPr>
          <p:cNvSpPr>
            <a:spLocks noGrp="1"/>
          </p:cNvSpPr>
          <p:nvPr>
            <p:ph type="sldNum" sz="quarter" idx="12"/>
          </p:nvPr>
        </p:nvSpPr>
        <p:spPr/>
        <p:txBody>
          <a:bodyPr/>
          <a:lstStyle/>
          <a:p>
            <a:fld id="{294A09A9-5501-47C1-A89A-A340965A2BE2}" type="slidenum">
              <a:rPr lang="en-US" smtClean="0"/>
              <a:pPr/>
              <a:t>10</a:t>
            </a:fld>
            <a:endParaRPr lang="en-US" dirty="0"/>
          </a:p>
        </p:txBody>
      </p:sp>
      <p:sp>
        <p:nvSpPr>
          <p:cNvPr id="3" name="TextBox 2">
            <a:extLst>
              <a:ext uri="{FF2B5EF4-FFF2-40B4-BE49-F238E27FC236}">
                <a16:creationId xmlns:a16="http://schemas.microsoft.com/office/drawing/2014/main" id="{66EB68B5-0A65-41D4-B81E-4C683B7BA4F1}"/>
              </a:ext>
            </a:extLst>
          </p:cNvPr>
          <p:cNvSpPr txBox="1"/>
          <p:nvPr/>
        </p:nvSpPr>
        <p:spPr>
          <a:xfrm>
            <a:off x="1306846" y="1856919"/>
            <a:ext cx="3037535" cy="369332"/>
          </a:xfrm>
          <a:prstGeom prst="rect">
            <a:avLst/>
          </a:prstGeom>
          <a:noFill/>
        </p:spPr>
        <p:txBody>
          <a:bodyPr wrap="square" rtlCol="0">
            <a:spAutoFit/>
          </a:bodyPr>
          <a:lstStyle/>
          <a:p>
            <a:r>
              <a:rPr lang="en-US" b="1" i="1" dirty="0"/>
              <a:t>Inventory</a:t>
            </a:r>
          </a:p>
        </p:txBody>
      </p:sp>
      <p:pic>
        <p:nvPicPr>
          <p:cNvPr id="13" name="Picture 12" descr="A picture containing text, sign, box, meter&#10;&#10;Description automatically generated">
            <a:extLst>
              <a:ext uri="{FF2B5EF4-FFF2-40B4-BE49-F238E27FC236}">
                <a16:creationId xmlns:a16="http://schemas.microsoft.com/office/drawing/2014/main" id="{CFA4E866-2069-47E6-B371-EC9ED2EF359C}"/>
              </a:ext>
            </a:extLst>
          </p:cNvPr>
          <p:cNvPicPr>
            <a:picLocks noChangeAspect="1"/>
          </p:cNvPicPr>
          <p:nvPr/>
        </p:nvPicPr>
        <p:blipFill>
          <a:blip r:embed="rId2"/>
          <a:stretch>
            <a:fillRect/>
          </a:stretch>
        </p:blipFill>
        <p:spPr>
          <a:xfrm>
            <a:off x="1306846" y="2356794"/>
            <a:ext cx="2900762" cy="1643740"/>
          </a:xfrm>
          <a:prstGeom prst="rect">
            <a:avLst/>
          </a:prstGeom>
        </p:spPr>
      </p:pic>
      <p:sp>
        <p:nvSpPr>
          <p:cNvPr id="7" name="TextBox 6">
            <a:extLst>
              <a:ext uri="{FF2B5EF4-FFF2-40B4-BE49-F238E27FC236}">
                <a16:creationId xmlns:a16="http://schemas.microsoft.com/office/drawing/2014/main" id="{E4C6C92E-9E58-43C3-A6A0-9E92BE8AF612}"/>
              </a:ext>
            </a:extLst>
          </p:cNvPr>
          <p:cNvSpPr txBox="1"/>
          <p:nvPr/>
        </p:nvSpPr>
        <p:spPr>
          <a:xfrm>
            <a:off x="5062330" y="2557670"/>
            <a:ext cx="5143988" cy="1561005"/>
          </a:xfrm>
          <a:prstGeom prst="rect">
            <a:avLst/>
          </a:prstGeom>
          <a:noFill/>
        </p:spPr>
        <p:txBody>
          <a:bodyPr wrap="square" rtlCol="0">
            <a:spAutoFit/>
          </a:bodyPr>
          <a:lstStyle/>
          <a:p>
            <a:pPr marL="0" marR="0">
              <a:lnSpc>
                <a:spcPct val="107000"/>
              </a:lnSpc>
              <a:spcBef>
                <a:spcPts val="0"/>
              </a:spcBef>
              <a:spcAft>
                <a:spcPts val="800"/>
              </a:spcAft>
            </a:pPr>
            <a:r>
              <a:rPr lang="el-GR" sz="1800">
                <a:effectLst/>
                <a:latin typeface="Calibri" panose="020F0502020204030204" pitchFamily="34" charset="0"/>
                <a:ea typeface="Calibri" panose="020F0502020204030204" pitchFamily="34" charset="0"/>
                <a:cs typeface="Times New Roman" panose="02020603050405020304" pitchFamily="18" charset="0"/>
              </a:rPr>
              <a:t>Το </a:t>
            </a:r>
            <a:r>
              <a:rPr lang="en-US" sz="1800">
                <a:effectLst/>
                <a:latin typeface="Calibri" panose="020F0502020204030204" pitchFamily="34" charset="0"/>
                <a:ea typeface="Calibri" panose="020F0502020204030204" pitchFamily="34" charset="0"/>
                <a:cs typeface="Times New Roman" panose="02020603050405020304" pitchFamily="18" charset="0"/>
              </a:rPr>
              <a:t>inventory </a:t>
            </a:r>
            <a:r>
              <a:rPr lang="el-GR" sz="1800">
                <a:effectLst/>
                <a:latin typeface="Calibri" panose="020F0502020204030204" pitchFamily="34" charset="0"/>
                <a:ea typeface="Calibri" panose="020F0502020204030204" pitchFamily="34" charset="0"/>
                <a:cs typeface="Times New Roman" panose="02020603050405020304" pitchFamily="18" charset="0"/>
              </a:rPr>
              <a:t>του παιχνιδιού θα βοηθά τον χρήστη να επιλέγει όπλα με αριστερό κλικ στο ποντίκι.Για την δημιουργία του χρησιμοποιήθηκαν κουμπιά με </a:t>
            </a:r>
            <a:r>
              <a:rPr lang="en-US" sz="1800">
                <a:effectLst/>
                <a:latin typeface="Calibri" panose="020F0502020204030204" pitchFamily="34" charset="0"/>
                <a:ea typeface="Calibri" panose="020F0502020204030204" pitchFamily="34" charset="0"/>
                <a:cs typeface="Times New Roman" panose="02020603050405020304" pitchFamily="18" charset="0"/>
              </a:rPr>
              <a:t>onclicked events </a:t>
            </a:r>
            <a:r>
              <a:rPr lang="el-GR" sz="1800">
                <a:effectLst/>
                <a:latin typeface="Calibri" panose="020F0502020204030204" pitchFamily="34" charset="0"/>
                <a:ea typeface="Calibri" panose="020F0502020204030204" pitchFamily="34" charset="0"/>
                <a:cs typeface="Times New Roman" panose="02020603050405020304" pitchFamily="18" charset="0"/>
              </a:rPr>
              <a:t>για να καλούν την </a:t>
            </a:r>
            <a:r>
              <a:rPr lang="en-US" sz="1800">
                <a:effectLst/>
                <a:latin typeface="Calibri" panose="020F0502020204030204" pitchFamily="34" charset="0"/>
                <a:ea typeface="Calibri" panose="020F0502020204030204" pitchFamily="34" charset="0"/>
                <a:cs typeface="Times New Roman" panose="02020603050405020304" pitchFamily="18" charset="0"/>
              </a:rPr>
              <a:t>shieldswitching </a:t>
            </a:r>
            <a:r>
              <a:rPr lang="el-GR" sz="1800">
                <a:effectLst/>
                <a:latin typeface="Calibri" panose="020F0502020204030204" pitchFamily="34" charset="0"/>
                <a:ea typeface="Calibri" panose="020F0502020204030204" pitchFamily="34" charset="0"/>
                <a:cs typeface="Times New Roman" panose="02020603050405020304" pitchFamily="18" charset="0"/>
              </a:rPr>
              <a:t>και την </a:t>
            </a:r>
            <a:r>
              <a:rPr lang="en-US" sz="1800">
                <a:effectLst/>
                <a:latin typeface="Calibri" panose="020F0502020204030204" pitchFamily="34" charset="0"/>
                <a:ea typeface="Calibri" panose="020F0502020204030204" pitchFamily="34" charset="0"/>
                <a:cs typeface="Times New Roman" panose="02020603050405020304" pitchFamily="18" charset="0"/>
              </a:rPr>
              <a:t>weaponswitching</a:t>
            </a:r>
            <a:r>
              <a:rPr lang="el-GR" sz="1800">
                <a:effectLst/>
                <a:latin typeface="Calibri" panose="020F0502020204030204" pitchFamily="34" charset="0"/>
                <a:ea typeface="Calibri" panose="020F0502020204030204" pitchFamily="34" charset="0"/>
                <a:cs typeface="Times New Roman" panose="02020603050405020304" pitchFamily="18" charset="0"/>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1E07A8D0-1523-4166-A2BD-E99C39343608}"/>
              </a:ext>
            </a:extLst>
          </p:cNvPr>
          <p:cNvSpPr txBox="1"/>
          <p:nvPr/>
        </p:nvSpPr>
        <p:spPr>
          <a:xfrm>
            <a:off x="1267602" y="4242345"/>
            <a:ext cx="1993627" cy="375552"/>
          </a:xfrm>
          <a:prstGeom prst="rect">
            <a:avLst/>
          </a:prstGeom>
          <a:noFill/>
        </p:spPr>
        <p:txBody>
          <a:bodyPr wrap="square" rtlCol="0">
            <a:spAutoFit/>
          </a:bodyPr>
          <a:lstStyle/>
          <a:p>
            <a:pPr marL="0" marR="0">
              <a:lnSpc>
                <a:spcPct val="107000"/>
              </a:lnSpc>
              <a:spcBef>
                <a:spcPts val="0"/>
              </a:spcBef>
              <a:spcAft>
                <a:spcPts val="800"/>
              </a:spcAft>
            </a:pPr>
            <a:r>
              <a:rPr lang="en-US" sz="1800" b="1" i="1" dirty="0">
                <a:effectLst/>
                <a:latin typeface="Calibri" panose="020F0502020204030204" pitchFamily="34" charset="0"/>
                <a:ea typeface="Calibri" panose="020F0502020204030204" pitchFamily="34" charset="0"/>
                <a:cs typeface="Times New Roman" panose="02020603050405020304" pitchFamily="18" charset="0"/>
              </a:rPr>
              <a:t>Health Bar</a:t>
            </a:r>
          </a:p>
        </p:txBody>
      </p:sp>
      <p:pic>
        <p:nvPicPr>
          <p:cNvPr id="17" name="Picture 16" descr="A picture containing text, sign, close&#10;&#10;Description automatically generated">
            <a:extLst>
              <a:ext uri="{FF2B5EF4-FFF2-40B4-BE49-F238E27FC236}">
                <a16:creationId xmlns:a16="http://schemas.microsoft.com/office/drawing/2014/main" id="{A6D8CAAC-4BBE-42EF-8DB8-37CEF6FE092C}"/>
              </a:ext>
            </a:extLst>
          </p:cNvPr>
          <p:cNvPicPr>
            <a:picLocks noChangeAspect="1"/>
          </p:cNvPicPr>
          <p:nvPr/>
        </p:nvPicPr>
        <p:blipFill>
          <a:blip r:embed="rId3"/>
          <a:stretch>
            <a:fillRect/>
          </a:stretch>
        </p:blipFill>
        <p:spPr>
          <a:xfrm>
            <a:off x="1306846" y="5039910"/>
            <a:ext cx="2900762" cy="383709"/>
          </a:xfrm>
          <a:prstGeom prst="rect">
            <a:avLst/>
          </a:prstGeom>
        </p:spPr>
      </p:pic>
      <p:sp>
        <p:nvSpPr>
          <p:cNvPr id="11" name="TextBox 10">
            <a:extLst>
              <a:ext uri="{FF2B5EF4-FFF2-40B4-BE49-F238E27FC236}">
                <a16:creationId xmlns:a16="http://schemas.microsoft.com/office/drawing/2014/main" id="{71239FBB-6363-427F-8F54-1692161FA5CD}"/>
              </a:ext>
            </a:extLst>
          </p:cNvPr>
          <p:cNvSpPr txBox="1"/>
          <p:nvPr/>
        </p:nvSpPr>
        <p:spPr>
          <a:xfrm>
            <a:off x="5093954" y="4940900"/>
            <a:ext cx="4391474" cy="1561005"/>
          </a:xfrm>
          <a:prstGeom prst="rect">
            <a:avLst/>
          </a:prstGeom>
          <a:noFill/>
        </p:spPr>
        <p:txBody>
          <a:bodyPr wrap="square" rtlCol="0">
            <a:spAutoFit/>
          </a:bodyPr>
          <a:lstStyle/>
          <a:p>
            <a:pPr marL="0" marR="0">
              <a:lnSpc>
                <a:spcPct val="107000"/>
              </a:lnSpc>
              <a:spcBef>
                <a:spcPts val="0"/>
              </a:spcBef>
              <a:spcAft>
                <a:spcPts val="800"/>
              </a:spcAft>
            </a:pPr>
            <a:r>
              <a:rPr lang="el-GR" sz="1800" dirty="0">
                <a:effectLst/>
                <a:latin typeface="Calibri" panose="020F0502020204030204" pitchFamily="34" charset="0"/>
                <a:ea typeface="Calibri" panose="020F0502020204030204" pitchFamily="34" charset="0"/>
                <a:cs typeface="Times New Roman" panose="02020603050405020304" pitchFamily="18" charset="0"/>
              </a:rPr>
              <a:t>Το </a:t>
            </a:r>
            <a:r>
              <a:rPr lang="en-US" sz="1800" dirty="0">
                <a:effectLst/>
                <a:latin typeface="Calibri" panose="020F0502020204030204" pitchFamily="34" charset="0"/>
                <a:ea typeface="Calibri" panose="020F0502020204030204" pitchFamily="34" charset="0"/>
                <a:cs typeface="Times New Roman" panose="02020603050405020304" pitchFamily="18" charset="0"/>
              </a:rPr>
              <a:t>health bar </a:t>
            </a:r>
            <a:r>
              <a:rPr lang="el-GR" sz="1800" dirty="0">
                <a:effectLst/>
                <a:latin typeface="Calibri" panose="020F0502020204030204" pitchFamily="34" charset="0"/>
                <a:ea typeface="Calibri" panose="020F0502020204030204" pitchFamily="34" charset="0"/>
                <a:cs typeface="Times New Roman" panose="02020603050405020304" pitchFamily="18" charset="0"/>
              </a:rPr>
              <a:t>είναι </a:t>
            </a:r>
            <a:r>
              <a:rPr lang="en-US" sz="1800" dirty="0">
                <a:effectLst/>
                <a:latin typeface="Calibri" panose="020F0502020204030204" pitchFamily="34" charset="0"/>
                <a:ea typeface="Calibri" panose="020F0502020204030204" pitchFamily="34" charset="0"/>
                <a:cs typeface="Times New Roman" panose="02020603050405020304" pitchFamily="18" charset="0"/>
              </a:rPr>
              <a:t>asset </a:t>
            </a:r>
            <a:r>
              <a:rPr lang="el-GR" sz="1800" dirty="0">
                <a:effectLst/>
                <a:latin typeface="Calibri" panose="020F0502020204030204" pitchFamily="34" charset="0"/>
                <a:ea typeface="Calibri" panose="020F0502020204030204" pitchFamily="34" charset="0"/>
                <a:cs typeface="Times New Roman" panose="02020603050405020304" pitchFamily="18" charset="0"/>
              </a:rPr>
              <a:t>από το </a:t>
            </a:r>
            <a:r>
              <a:rPr lang="en-US" sz="1800" dirty="0">
                <a:effectLst/>
                <a:latin typeface="Calibri" panose="020F0502020204030204" pitchFamily="34" charset="0"/>
                <a:ea typeface="Calibri" panose="020F0502020204030204" pitchFamily="34" charset="0"/>
                <a:cs typeface="Times New Roman" panose="02020603050405020304" pitchFamily="18" charset="0"/>
              </a:rPr>
              <a:t>unity</a:t>
            </a:r>
            <a:r>
              <a:rPr lang="el-GR" sz="1800" dirty="0">
                <a:effectLst/>
                <a:latin typeface="Calibri" panose="020F0502020204030204" pitchFamily="34" charset="0"/>
                <a:ea typeface="Calibri" panose="020F0502020204030204" pitchFamily="34" charset="0"/>
                <a:cs typeface="Times New Roman" panose="02020603050405020304" pitchFamily="18" charset="0"/>
              </a:rPr>
              <a:t>.Επιλέχθηκε διότι ταιριάζει με την αισθητική του παιχνιδιού. Πριν από αυτό είχε δημιουργηθεί μία μπάρα ζωής αλλά απορρίφθηκε.</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77244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B1DE4-BD8D-44D2-BB28-D8350FDB26AE}"/>
              </a:ext>
            </a:extLst>
          </p:cNvPr>
          <p:cNvSpPr>
            <a:spLocks noGrp="1"/>
          </p:cNvSpPr>
          <p:nvPr>
            <p:ph type="title"/>
          </p:nvPr>
        </p:nvSpPr>
        <p:spPr/>
        <p:txBody>
          <a:bodyPr/>
          <a:lstStyle/>
          <a:p>
            <a:r>
              <a:rPr lang="el-GR" dirty="0"/>
              <a:t>Υλοποίηση</a:t>
            </a:r>
            <a:endParaRPr lang="en-US" dirty="0"/>
          </a:p>
        </p:txBody>
      </p:sp>
      <p:sp>
        <p:nvSpPr>
          <p:cNvPr id="6" name="Slide Number Placeholder 5">
            <a:extLst>
              <a:ext uri="{FF2B5EF4-FFF2-40B4-BE49-F238E27FC236}">
                <a16:creationId xmlns:a16="http://schemas.microsoft.com/office/drawing/2014/main" id="{2B69B58D-5840-47E1-B7E2-1B659350352A}"/>
              </a:ext>
            </a:extLst>
          </p:cNvPr>
          <p:cNvSpPr>
            <a:spLocks noGrp="1"/>
          </p:cNvSpPr>
          <p:nvPr>
            <p:ph type="sldNum" sz="quarter" idx="12"/>
          </p:nvPr>
        </p:nvSpPr>
        <p:spPr/>
        <p:txBody>
          <a:bodyPr/>
          <a:lstStyle/>
          <a:p>
            <a:fld id="{294A09A9-5501-47C1-A89A-A340965A2BE2}" type="slidenum">
              <a:rPr lang="en-US" smtClean="0"/>
              <a:pPr/>
              <a:t>11</a:t>
            </a:fld>
            <a:endParaRPr lang="en-US" dirty="0"/>
          </a:p>
        </p:txBody>
      </p:sp>
      <p:sp>
        <p:nvSpPr>
          <p:cNvPr id="3" name="TextBox 2">
            <a:extLst>
              <a:ext uri="{FF2B5EF4-FFF2-40B4-BE49-F238E27FC236}">
                <a16:creationId xmlns:a16="http://schemas.microsoft.com/office/drawing/2014/main" id="{66EB68B5-0A65-41D4-B81E-4C683B7BA4F1}"/>
              </a:ext>
            </a:extLst>
          </p:cNvPr>
          <p:cNvSpPr txBox="1"/>
          <p:nvPr/>
        </p:nvSpPr>
        <p:spPr>
          <a:xfrm>
            <a:off x="1306846" y="1856919"/>
            <a:ext cx="3037535" cy="375552"/>
          </a:xfrm>
          <a:prstGeom prst="rect">
            <a:avLst/>
          </a:prstGeom>
          <a:noFill/>
        </p:spPr>
        <p:txBody>
          <a:bodyPr wrap="square" rtlCol="0">
            <a:spAutoFit/>
          </a:bodyPr>
          <a:lstStyle/>
          <a:p>
            <a:pPr marL="0" marR="0">
              <a:lnSpc>
                <a:spcPct val="107000"/>
              </a:lnSpc>
              <a:spcBef>
                <a:spcPts val="0"/>
              </a:spcBef>
              <a:spcAft>
                <a:spcPts val="800"/>
              </a:spcAft>
            </a:pPr>
            <a:r>
              <a:rPr lang="en-US" sz="1800" b="1" i="1" dirty="0">
                <a:effectLst/>
                <a:latin typeface="Calibri" panose="020F0502020204030204" pitchFamily="34" charset="0"/>
                <a:ea typeface="Calibri" panose="020F0502020204030204" pitchFamily="34" charset="0"/>
                <a:cs typeface="Times New Roman" panose="02020603050405020304" pitchFamily="18" charset="0"/>
              </a:rPr>
              <a:t>Dialogue Box</a:t>
            </a:r>
          </a:p>
        </p:txBody>
      </p:sp>
      <p:sp>
        <p:nvSpPr>
          <p:cNvPr id="7" name="TextBox 6">
            <a:extLst>
              <a:ext uri="{FF2B5EF4-FFF2-40B4-BE49-F238E27FC236}">
                <a16:creationId xmlns:a16="http://schemas.microsoft.com/office/drawing/2014/main" id="{E4C6C92E-9E58-43C3-A6A0-9E92BE8AF612}"/>
              </a:ext>
            </a:extLst>
          </p:cNvPr>
          <p:cNvSpPr txBox="1"/>
          <p:nvPr/>
        </p:nvSpPr>
        <p:spPr>
          <a:xfrm>
            <a:off x="5062330" y="2557670"/>
            <a:ext cx="5143988" cy="1264642"/>
          </a:xfrm>
          <a:prstGeom prst="rect">
            <a:avLst/>
          </a:prstGeom>
          <a:noFill/>
        </p:spPr>
        <p:txBody>
          <a:bodyPr wrap="square" rtlCol="0">
            <a:spAutoFit/>
          </a:bodyPr>
          <a:lstStyle/>
          <a:p>
            <a:pPr marL="0" marR="0">
              <a:lnSpc>
                <a:spcPct val="107000"/>
              </a:lnSpc>
              <a:spcBef>
                <a:spcPts val="0"/>
              </a:spcBef>
              <a:spcAft>
                <a:spcPts val="800"/>
              </a:spcAft>
            </a:pPr>
            <a:r>
              <a:rPr lang="el-GR" sz="1800" dirty="0">
                <a:effectLst/>
                <a:latin typeface="Calibri" panose="020F0502020204030204" pitchFamily="34" charset="0"/>
                <a:ea typeface="Calibri" panose="020F0502020204030204" pitchFamily="34" charset="0"/>
                <a:cs typeface="Times New Roman" panose="02020603050405020304" pitchFamily="18" charset="0"/>
              </a:rPr>
              <a:t>Το </a:t>
            </a:r>
            <a:r>
              <a:rPr lang="en-US" sz="1800" dirty="0">
                <a:effectLst/>
                <a:latin typeface="Calibri" panose="020F0502020204030204" pitchFamily="34" charset="0"/>
                <a:ea typeface="Calibri" panose="020F0502020204030204" pitchFamily="34" charset="0"/>
                <a:cs typeface="Times New Roman" panose="02020603050405020304" pitchFamily="18" charset="0"/>
              </a:rPr>
              <a:t>dialogue box </a:t>
            </a:r>
            <a:r>
              <a:rPr lang="el-GR" sz="1800" dirty="0">
                <a:effectLst/>
                <a:latin typeface="Calibri" panose="020F0502020204030204" pitchFamily="34" charset="0"/>
                <a:ea typeface="Calibri" panose="020F0502020204030204" pitchFamily="34" charset="0"/>
                <a:cs typeface="Times New Roman" panose="02020603050405020304" pitchFamily="18" charset="0"/>
              </a:rPr>
              <a:t>έγινε με την βοήθεια μίας εικόνας που θα λειτουργεί ως </a:t>
            </a:r>
            <a:r>
              <a:rPr lang="en-US" sz="1800" dirty="0">
                <a:effectLst/>
                <a:latin typeface="Calibri" panose="020F0502020204030204" pitchFamily="34" charset="0"/>
                <a:ea typeface="Calibri" panose="020F0502020204030204" pitchFamily="34" charset="0"/>
                <a:cs typeface="Times New Roman" panose="02020603050405020304" pitchFamily="18" charset="0"/>
              </a:rPr>
              <a:t>background </a:t>
            </a:r>
            <a:r>
              <a:rPr lang="el-GR" sz="1800" dirty="0">
                <a:effectLst/>
                <a:latin typeface="Calibri" panose="020F0502020204030204" pitchFamily="34" charset="0"/>
                <a:ea typeface="Calibri" panose="020F0502020204030204" pitchFamily="34" charset="0"/>
                <a:cs typeface="Times New Roman" panose="02020603050405020304" pitchFamily="18" charset="0"/>
              </a:rPr>
              <a:t>, ενός </a:t>
            </a:r>
            <a:r>
              <a:rPr lang="en-US" sz="1800" dirty="0">
                <a:effectLst/>
                <a:latin typeface="Calibri" panose="020F0502020204030204" pitchFamily="34" charset="0"/>
                <a:ea typeface="Calibri" panose="020F0502020204030204" pitchFamily="34" charset="0"/>
                <a:cs typeface="Times New Roman" panose="02020603050405020304" pitchFamily="18" charset="0"/>
              </a:rPr>
              <a:t>textbox </a:t>
            </a:r>
            <a:r>
              <a:rPr lang="el-GR" sz="1800" dirty="0">
                <a:effectLst/>
                <a:latin typeface="Calibri" panose="020F0502020204030204" pitchFamily="34" charset="0"/>
                <a:ea typeface="Calibri" panose="020F0502020204030204" pitchFamily="34" charset="0"/>
                <a:cs typeface="Times New Roman" panose="02020603050405020304" pitchFamily="18" charset="0"/>
              </a:rPr>
              <a:t>που θα περιέχει τον διάλογο, και ενός κουμπιού που θα συνεχίζει τον διάλογο(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DisplayNextSentence</a:t>
            </a:r>
            <a:r>
              <a:rPr lang="el-GR"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1E07A8D0-1523-4166-A2BD-E99C39343608}"/>
              </a:ext>
            </a:extLst>
          </p:cNvPr>
          <p:cNvSpPr txBox="1"/>
          <p:nvPr/>
        </p:nvSpPr>
        <p:spPr>
          <a:xfrm>
            <a:off x="1267602" y="4242345"/>
            <a:ext cx="1993627" cy="375552"/>
          </a:xfrm>
          <a:prstGeom prst="rect">
            <a:avLst/>
          </a:prstGeom>
          <a:noFill/>
        </p:spPr>
        <p:txBody>
          <a:bodyPr wrap="square" rtlCol="0">
            <a:sp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Waypoint</a:t>
            </a:r>
          </a:p>
        </p:txBody>
      </p:sp>
      <p:sp>
        <p:nvSpPr>
          <p:cNvPr id="11" name="TextBox 10">
            <a:extLst>
              <a:ext uri="{FF2B5EF4-FFF2-40B4-BE49-F238E27FC236}">
                <a16:creationId xmlns:a16="http://schemas.microsoft.com/office/drawing/2014/main" id="{71239FBB-6363-427F-8F54-1692161FA5CD}"/>
              </a:ext>
            </a:extLst>
          </p:cNvPr>
          <p:cNvSpPr txBox="1"/>
          <p:nvPr/>
        </p:nvSpPr>
        <p:spPr>
          <a:xfrm>
            <a:off x="5062330" y="4874184"/>
            <a:ext cx="4391474" cy="968278"/>
          </a:xfrm>
          <a:prstGeom prst="rect">
            <a:avLst/>
          </a:prstGeom>
          <a:noFill/>
        </p:spPr>
        <p:txBody>
          <a:bodyPr wrap="square" rtlCol="0">
            <a:spAutoFit/>
          </a:bodyPr>
          <a:lstStyle/>
          <a:p>
            <a:pPr marL="0" marR="0">
              <a:lnSpc>
                <a:spcPct val="107000"/>
              </a:lnSpc>
              <a:spcBef>
                <a:spcPts val="0"/>
              </a:spcBef>
              <a:spcAft>
                <a:spcPts val="800"/>
              </a:spcAft>
            </a:pPr>
            <a:r>
              <a:rPr lang="el-GR" sz="1800" dirty="0">
                <a:effectLst/>
                <a:latin typeface="Calibri" panose="020F0502020204030204" pitchFamily="34" charset="0"/>
                <a:ea typeface="Calibri" panose="020F0502020204030204" pitchFamily="34" charset="0"/>
                <a:cs typeface="Times New Roman" panose="02020603050405020304" pitchFamily="18" charset="0"/>
              </a:rPr>
              <a:t>Το </a:t>
            </a:r>
            <a:r>
              <a:rPr lang="en-US" sz="1800" dirty="0">
                <a:effectLst/>
                <a:latin typeface="Calibri" panose="020F0502020204030204" pitchFamily="34" charset="0"/>
                <a:ea typeface="Calibri" panose="020F0502020204030204" pitchFamily="34" charset="0"/>
                <a:cs typeface="Times New Roman" panose="02020603050405020304" pitchFamily="18" charset="0"/>
              </a:rPr>
              <a:t>Waypoint </a:t>
            </a:r>
            <a:r>
              <a:rPr lang="el-GR" sz="1800" dirty="0">
                <a:effectLst/>
                <a:latin typeface="Calibri" panose="020F0502020204030204" pitchFamily="34" charset="0"/>
                <a:ea typeface="Calibri" panose="020F0502020204030204" pitchFamily="34" charset="0"/>
                <a:cs typeface="Times New Roman" panose="02020603050405020304" pitchFamily="18" charset="0"/>
              </a:rPr>
              <a:t>είναι </a:t>
            </a:r>
            <a:r>
              <a:rPr lang="en-US" sz="1800" dirty="0">
                <a:effectLst/>
                <a:latin typeface="Calibri" panose="020F0502020204030204" pitchFamily="34" charset="0"/>
                <a:ea typeface="Calibri" panose="020F0502020204030204" pitchFamily="34" charset="0"/>
                <a:cs typeface="Times New Roman" panose="02020603050405020304" pitchFamily="18" charset="0"/>
              </a:rPr>
              <a:t>asset </a:t>
            </a:r>
            <a:r>
              <a:rPr lang="el-GR" sz="1800" dirty="0">
                <a:effectLst/>
                <a:latin typeface="Calibri" panose="020F0502020204030204" pitchFamily="34" charset="0"/>
                <a:ea typeface="Calibri" panose="020F0502020204030204" pitchFamily="34" charset="0"/>
                <a:cs typeface="Times New Roman" panose="02020603050405020304" pitchFamily="18" charset="0"/>
              </a:rPr>
              <a:t>του </a:t>
            </a:r>
            <a:r>
              <a:rPr lang="en-US" sz="1800" dirty="0">
                <a:effectLst/>
                <a:latin typeface="Calibri" panose="020F0502020204030204" pitchFamily="34" charset="0"/>
                <a:ea typeface="Calibri" panose="020F0502020204030204" pitchFamily="34" charset="0"/>
                <a:cs typeface="Times New Roman" panose="02020603050405020304" pitchFamily="18" charset="0"/>
              </a:rPr>
              <a:t>unity asset store</a:t>
            </a:r>
            <a:r>
              <a:rPr lang="el-GR" sz="1800" dirty="0">
                <a:effectLst/>
                <a:latin typeface="Calibri" panose="020F0502020204030204" pitchFamily="34" charset="0"/>
                <a:ea typeface="Calibri" panose="020F0502020204030204" pitchFamily="34" charset="0"/>
                <a:cs typeface="Times New Roman" panose="02020603050405020304" pitchFamily="18" charset="0"/>
              </a:rPr>
              <a:t>.Εγώ απλά  άλλαξα θέσεις στα μέρη που θα δείχνει.</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2" name="Picture 11" descr="Text&#10;&#10;Description automatically generated">
            <a:extLst>
              <a:ext uri="{FF2B5EF4-FFF2-40B4-BE49-F238E27FC236}">
                <a16:creationId xmlns:a16="http://schemas.microsoft.com/office/drawing/2014/main" id="{A4CDDEBC-3083-40D8-87C1-9BCB636AB030}"/>
              </a:ext>
            </a:extLst>
          </p:cNvPr>
          <p:cNvPicPr>
            <a:picLocks noChangeAspect="1"/>
          </p:cNvPicPr>
          <p:nvPr/>
        </p:nvPicPr>
        <p:blipFill>
          <a:blip r:embed="rId2"/>
          <a:stretch>
            <a:fillRect/>
          </a:stretch>
        </p:blipFill>
        <p:spPr>
          <a:xfrm>
            <a:off x="1167690" y="2718361"/>
            <a:ext cx="3315845" cy="710639"/>
          </a:xfrm>
          <a:prstGeom prst="rect">
            <a:avLst/>
          </a:prstGeom>
        </p:spPr>
      </p:pic>
      <p:pic>
        <p:nvPicPr>
          <p:cNvPr id="14" name="Picture 13">
            <a:extLst>
              <a:ext uri="{FF2B5EF4-FFF2-40B4-BE49-F238E27FC236}">
                <a16:creationId xmlns:a16="http://schemas.microsoft.com/office/drawing/2014/main" id="{1FE28812-9ECC-474C-93BC-501B1B27BD5D}"/>
              </a:ext>
            </a:extLst>
          </p:cNvPr>
          <p:cNvPicPr>
            <a:picLocks noChangeAspect="1"/>
          </p:cNvPicPr>
          <p:nvPr/>
        </p:nvPicPr>
        <p:blipFill>
          <a:blip r:embed="rId3"/>
          <a:stretch>
            <a:fillRect/>
          </a:stretch>
        </p:blipFill>
        <p:spPr>
          <a:xfrm>
            <a:off x="1715182" y="4617897"/>
            <a:ext cx="991390" cy="1606302"/>
          </a:xfrm>
          <a:prstGeom prst="rect">
            <a:avLst/>
          </a:prstGeom>
        </p:spPr>
      </p:pic>
    </p:spTree>
    <p:extLst>
      <p:ext uri="{BB962C8B-B14F-4D97-AF65-F5344CB8AC3E}">
        <p14:creationId xmlns:p14="http://schemas.microsoft.com/office/powerpoint/2010/main" val="1716536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B1DE4-BD8D-44D2-BB28-D8350FDB26AE}"/>
              </a:ext>
            </a:extLst>
          </p:cNvPr>
          <p:cNvSpPr>
            <a:spLocks noGrp="1"/>
          </p:cNvSpPr>
          <p:nvPr>
            <p:ph type="title"/>
          </p:nvPr>
        </p:nvSpPr>
        <p:spPr/>
        <p:txBody>
          <a:bodyPr/>
          <a:lstStyle/>
          <a:p>
            <a:r>
              <a:rPr lang="el-GR" dirty="0"/>
              <a:t>Υλοποίηση</a:t>
            </a:r>
            <a:endParaRPr lang="en-US" dirty="0"/>
          </a:p>
        </p:txBody>
      </p:sp>
      <p:sp>
        <p:nvSpPr>
          <p:cNvPr id="6" name="Slide Number Placeholder 5">
            <a:extLst>
              <a:ext uri="{FF2B5EF4-FFF2-40B4-BE49-F238E27FC236}">
                <a16:creationId xmlns:a16="http://schemas.microsoft.com/office/drawing/2014/main" id="{2B69B58D-5840-47E1-B7E2-1B659350352A}"/>
              </a:ext>
            </a:extLst>
          </p:cNvPr>
          <p:cNvSpPr>
            <a:spLocks noGrp="1"/>
          </p:cNvSpPr>
          <p:nvPr>
            <p:ph type="sldNum" sz="quarter" idx="12"/>
          </p:nvPr>
        </p:nvSpPr>
        <p:spPr/>
        <p:txBody>
          <a:bodyPr/>
          <a:lstStyle/>
          <a:p>
            <a:fld id="{294A09A9-5501-47C1-A89A-A340965A2BE2}" type="slidenum">
              <a:rPr lang="en-US" smtClean="0"/>
              <a:pPr/>
              <a:t>12</a:t>
            </a:fld>
            <a:endParaRPr lang="en-US" dirty="0"/>
          </a:p>
        </p:txBody>
      </p:sp>
      <p:sp>
        <p:nvSpPr>
          <p:cNvPr id="3" name="TextBox 2">
            <a:extLst>
              <a:ext uri="{FF2B5EF4-FFF2-40B4-BE49-F238E27FC236}">
                <a16:creationId xmlns:a16="http://schemas.microsoft.com/office/drawing/2014/main" id="{66EB68B5-0A65-41D4-B81E-4C683B7BA4F1}"/>
              </a:ext>
            </a:extLst>
          </p:cNvPr>
          <p:cNvSpPr txBox="1"/>
          <p:nvPr/>
        </p:nvSpPr>
        <p:spPr>
          <a:xfrm>
            <a:off x="1306846" y="1856919"/>
            <a:ext cx="3037535" cy="375552"/>
          </a:xfrm>
          <a:prstGeom prst="rect">
            <a:avLst/>
          </a:prstGeom>
          <a:noFill/>
        </p:spPr>
        <p:txBody>
          <a:bodyPr wrap="square" rtlCol="0">
            <a:spAutoFit/>
          </a:bodyPr>
          <a:lstStyle/>
          <a:p>
            <a:pPr marL="0" marR="0">
              <a:lnSpc>
                <a:spcPct val="107000"/>
              </a:lnSpc>
              <a:spcBef>
                <a:spcPts val="0"/>
              </a:spcBef>
              <a:spcAft>
                <a:spcPts val="800"/>
              </a:spcAft>
            </a:pPr>
            <a:r>
              <a:rPr lang="en-US" sz="1800" b="1" i="1" dirty="0">
                <a:effectLst/>
                <a:latin typeface="Calibri" panose="020F0502020204030204" pitchFamily="34" charset="0"/>
                <a:ea typeface="Calibri" panose="020F0502020204030204" pitchFamily="34" charset="0"/>
                <a:cs typeface="Times New Roman" panose="02020603050405020304" pitchFamily="18" charset="0"/>
              </a:rPr>
              <a:t>Help Screen - Pause Menu</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E4C6C92E-9E58-43C3-A6A0-9E92BE8AF612}"/>
              </a:ext>
            </a:extLst>
          </p:cNvPr>
          <p:cNvSpPr txBox="1"/>
          <p:nvPr/>
        </p:nvSpPr>
        <p:spPr>
          <a:xfrm>
            <a:off x="6306385" y="2503888"/>
            <a:ext cx="5143988" cy="1926233"/>
          </a:xfrm>
          <a:prstGeom prst="rect">
            <a:avLst/>
          </a:prstGeom>
          <a:noFill/>
        </p:spPr>
        <p:txBody>
          <a:bodyPr wrap="square" rtlCol="0">
            <a:spAutoFit/>
          </a:bodyPr>
          <a:lstStyle/>
          <a:p>
            <a:pPr marL="0" marR="0">
              <a:lnSpc>
                <a:spcPct val="107000"/>
              </a:lnSpc>
              <a:spcBef>
                <a:spcPts val="0"/>
              </a:spcBef>
              <a:spcAft>
                <a:spcPts val="800"/>
              </a:spcAft>
            </a:pPr>
            <a:r>
              <a:rPr lang="el-GR" sz="1400" dirty="0">
                <a:effectLst/>
                <a:latin typeface="Calibri" panose="020F0502020204030204" pitchFamily="34" charset="0"/>
                <a:ea typeface="Calibri" panose="020F0502020204030204" pitchFamily="34" charset="0"/>
                <a:cs typeface="Times New Roman" panose="02020603050405020304" pitchFamily="18" charset="0"/>
              </a:rPr>
              <a:t>Και τα δύο μενού έγιναν απλώς σταματώντας τον χρόνο του παιχνιδιού και θέτοντας ένα </a:t>
            </a:r>
            <a:r>
              <a:rPr lang="en-US" sz="1400" dirty="0">
                <a:effectLst/>
                <a:latin typeface="Calibri" panose="020F0502020204030204" pitchFamily="34" charset="0"/>
                <a:ea typeface="Calibri" panose="020F0502020204030204" pitchFamily="34" charset="0"/>
                <a:cs typeface="Times New Roman" panose="02020603050405020304" pitchFamily="18" charset="0"/>
              </a:rPr>
              <a:t>animation</a:t>
            </a:r>
            <a:r>
              <a:rPr lang="el-GR" sz="1400" dirty="0">
                <a:effectLst/>
                <a:latin typeface="Calibri" panose="020F0502020204030204" pitchFamily="34" charset="0"/>
                <a:ea typeface="Calibri" panose="020F0502020204030204" pitchFamily="34" charset="0"/>
                <a:cs typeface="Times New Roman" panose="02020603050405020304" pitchFamily="18" charset="0"/>
              </a:rPr>
              <a:t> που θα αλλάζει χρώμα στην οθόνη για να δίνει την αίσθηση ότι άλλαξε η κατάσταση του παιχνιδιού.</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l-GR" sz="1400" dirty="0">
                <a:effectLst/>
                <a:latin typeface="Calibri" panose="020F0502020204030204" pitchFamily="34" charset="0"/>
                <a:ea typeface="Calibri" panose="020F0502020204030204" pitchFamily="34" charset="0"/>
                <a:cs typeface="Times New Roman" panose="02020603050405020304" pitchFamily="18" charset="0"/>
              </a:rPr>
              <a:t>Στο </a:t>
            </a:r>
            <a:r>
              <a:rPr lang="en-US" sz="1400" dirty="0">
                <a:effectLst/>
                <a:latin typeface="Calibri" panose="020F0502020204030204" pitchFamily="34" charset="0"/>
                <a:ea typeface="Calibri" panose="020F0502020204030204" pitchFamily="34" charset="0"/>
                <a:cs typeface="Times New Roman" panose="02020603050405020304" pitchFamily="18" charset="0"/>
              </a:rPr>
              <a:t>help screen </a:t>
            </a:r>
            <a:r>
              <a:rPr lang="el-GR" sz="1400" dirty="0">
                <a:effectLst/>
                <a:latin typeface="Calibri" panose="020F0502020204030204" pitchFamily="34" charset="0"/>
                <a:ea typeface="Calibri" panose="020F0502020204030204" pitchFamily="34" charset="0"/>
                <a:cs typeface="Times New Roman" panose="02020603050405020304" pitchFamily="18" charset="0"/>
              </a:rPr>
              <a:t>απλά τοποθετήθηκε ένα </a:t>
            </a:r>
            <a:r>
              <a:rPr lang="en-US" sz="1400" dirty="0">
                <a:effectLst/>
                <a:latin typeface="Calibri" panose="020F0502020204030204" pitchFamily="34" charset="0"/>
                <a:ea typeface="Calibri" panose="020F0502020204030204" pitchFamily="34" charset="0"/>
                <a:cs typeface="Times New Roman" panose="02020603050405020304" pitchFamily="18" charset="0"/>
              </a:rPr>
              <a:t>textbox</a:t>
            </a:r>
            <a:r>
              <a:rPr lang="el-GR" sz="1400" dirty="0">
                <a:effectLst/>
                <a:latin typeface="Calibri" panose="020F0502020204030204" pitchFamily="34" charset="0"/>
                <a:ea typeface="Calibri" panose="020F0502020204030204" pitchFamily="34" charset="0"/>
                <a:cs typeface="Times New Roman" panose="02020603050405020304" pitchFamily="18" charset="0"/>
              </a:rPr>
              <a:t> με τα πλήκτρα και τις λειτουργίες τους. Στο </a:t>
            </a:r>
            <a:r>
              <a:rPr lang="en-US" sz="1400" dirty="0">
                <a:effectLst/>
                <a:latin typeface="Calibri" panose="020F0502020204030204" pitchFamily="34" charset="0"/>
                <a:ea typeface="Calibri" panose="020F0502020204030204" pitchFamily="34" charset="0"/>
                <a:cs typeface="Times New Roman" panose="02020603050405020304" pitchFamily="18" charset="0"/>
              </a:rPr>
              <a:t>pause </a:t>
            </a:r>
            <a:r>
              <a:rPr lang="el-GR" sz="1400" dirty="0">
                <a:effectLst/>
                <a:latin typeface="Calibri" panose="020F0502020204030204" pitchFamily="34" charset="0"/>
                <a:ea typeface="Calibri" panose="020F0502020204030204" pitchFamily="34" charset="0"/>
                <a:cs typeface="Times New Roman" panose="02020603050405020304" pitchFamily="18" charset="0"/>
              </a:rPr>
              <a:t>μενού έβαλα </a:t>
            </a:r>
            <a:r>
              <a:rPr lang="en-US" sz="1400" dirty="0">
                <a:effectLst/>
                <a:latin typeface="Calibri" panose="020F0502020204030204" pitchFamily="34" charset="0"/>
                <a:ea typeface="Calibri" panose="020F0502020204030204" pitchFamily="34" charset="0"/>
                <a:cs typeface="Times New Roman" panose="02020603050405020304" pitchFamily="18" charset="0"/>
              </a:rPr>
              <a:t>buttons </a:t>
            </a:r>
            <a:r>
              <a:rPr lang="el-GR" sz="1400" dirty="0">
                <a:effectLst/>
                <a:latin typeface="Calibri" panose="020F0502020204030204" pitchFamily="34" charset="0"/>
                <a:ea typeface="Calibri" panose="020F0502020204030204" pitchFamily="34" charset="0"/>
                <a:cs typeface="Times New Roman" panose="02020603050405020304" pitchFamily="18" charset="0"/>
              </a:rPr>
              <a:t>που είτε απλά επαναφέρουν τον χρόνο στην κανονικότητα του στο παιχνίδι(</a:t>
            </a:r>
            <a:r>
              <a:rPr lang="en-US" sz="1400" dirty="0">
                <a:effectLst/>
                <a:latin typeface="Calibri" panose="020F0502020204030204" pitchFamily="34" charset="0"/>
                <a:ea typeface="Calibri" panose="020F0502020204030204" pitchFamily="34" charset="0"/>
                <a:cs typeface="Times New Roman" panose="02020603050405020304" pitchFamily="18" charset="0"/>
              </a:rPr>
              <a:t>continue</a:t>
            </a:r>
            <a:r>
              <a:rPr lang="el-GR" sz="1400" dirty="0">
                <a:effectLst/>
                <a:latin typeface="Calibri" panose="020F0502020204030204" pitchFamily="34" charset="0"/>
                <a:ea typeface="Calibri" panose="020F0502020204030204" pitchFamily="34" charset="0"/>
                <a:cs typeface="Times New Roman" panose="02020603050405020304" pitchFamily="18" charset="0"/>
              </a:rPr>
              <a:t>) , είτε κάνουν </a:t>
            </a:r>
            <a:r>
              <a:rPr lang="en-US" sz="1400" dirty="0">
                <a:effectLst/>
                <a:latin typeface="Calibri" panose="020F0502020204030204" pitchFamily="34" charset="0"/>
                <a:ea typeface="Calibri" panose="020F0502020204030204" pitchFamily="34" charset="0"/>
                <a:cs typeface="Times New Roman" panose="02020603050405020304" pitchFamily="18" charset="0"/>
              </a:rPr>
              <a:t>save </a:t>
            </a:r>
            <a:r>
              <a:rPr lang="el-GR" sz="1400" dirty="0">
                <a:effectLst/>
                <a:latin typeface="Calibri" panose="020F0502020204030204" pitchFamily="34" charset="0"/>
                <a:ea typeface="Calibri" panose="020F0502020204030204" pitchFamily="34" charset="0"/>
                <a:cs typeface="Times New Roman" panose="02020603050405020304" pitchFamily="18" charset="0"/>
              </a:rPr>
              <a:t>, είτε επιστρέφουν στο κύριο μενού(</a:t>
            </a:r>
            <a:r>
              <a:rPr lang="en-US" sz="1400" dirty="0">
                <a:effectLst/>
                <a:latin typeface="Calibri" panose="020F0502020204030204" pitchFamily="34" charset="0"/>
                <a:ea typeface="Calibri" panose="020F0502020204030204" pitchFamily="34" charset="0"/>
                <a:cs typeface="Times New Roman" panose="02020603050405020304" pitchFamily="18" charset="0"/>
              </a:rPr>
              <a:t>menu</a:t>
            </a:r>
            <a:r>
              <a:rPr lang="el-GR" sz="1400" dirty="0">
                <a:effectLst/>
                <a:latin typeface="Calibri" panose="020F0502020204030204" pitchFamily="34" charset="0"/>
                <a:ea typeface="Calibri" panose="020F0502020204030204" pitchFamily="34" charset="0"/>
                <a:cs typeface="Times New Roman" panose="02020603050405020304" pitchFamily="18" charset="0"/>
              </a:rPr>
              <a:t>), είτε κλείνουν το παιχνίδι(</a:t>
            </a:r>
            <a:r>
              <a:rPr lang="en-US" sz="1400" dirty="0">
                <a:effectLst/>
                <a:latin typeface="Calibri" panose="020F0502020204030204" pitchFamily="34" charset="0"/>
                <a:ea typeface="Calibri" panose="020F0502020204030204" pitchFamily="34" charset="0"/>
                <a:cs typeface="Times New Roman" panose="02020603050405020304" pitchFamily="18" charset="0"/>
              </a:rPr>
              <a:t>quit</a:t>
            </a:r>
            <a:r>
              <a:rPr lang="el-GR" sz="1400" dirty="0">
                <a:effectLst/>
                <a:latin typeface="Calibri" panose="020F0502020204030204" pitchFamily="34" charset="0"/>
                <a:ea typeface="Calibri" panose="020F0502020204030204" pitchFamily="34"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1E07A8D0-1523-4166-A2BD-E99C39343608}"/>
              </a:ext>
            </a:extLst>
          </p:cNvPr>
          <p:cNvSpPr txBox="1"/>
          <p:nvPr/>
        </p:nvSpPr>
        <p:spPr>
          <a:xfrm>
            <a:off x="2264415" y="4242345"/>
            <a:ext cx="1993627" cy="375552"/>
          </a:xfrm>
          <a:prstGeom prst="rect">
            <a:avLst/>
          </a:prstGeom>
          <a:noFill/>
        </p:spPr>
        <p:txBody>
          <a:bodyPr wrap="square" rtlCol="0">
            <a:spAutoFit/>
          </a:bodyPr>
          <a:lstStyle/>
          <a:p>
            <a:pPr marL="0" marR="0">
              <a:lnSpc>
                <a:spcPct val="107000"/>
              </a:lnSpc>
              <a:spcBef>
                <a:spcPts val="0"/>
              </a:spcBef>
              <a:spcAft>
                <a:spcPts val="800"/>
              </a:spcAft>
            </a:pPr>
            <a:r>
              <a:rPr lang="en-US" sz="1800" b="1" i="1" dirty="0">
                <a:effectLst/>
                <a:latin typeface="Calibri" panose="020F0502020204030204" pitchFamily="34" charset="0"/>
                <a:ea typeface="Calibri" panose="020F0502020204030204" pitchFamily="34" charset="0"/>
                <a:cs typeface="Times New Roman" panose="02020603050405020304" pitchFamily="18" charset="0"/>
              </a:rPr>
              <a:t>Minimap</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71239FBB-6363-427F-8F54-1692161FA5CD}"/>
              </a:ext>
            </a:extLst>
          </p:cNvPr>
          <p:cNvSpPr txBox="1"/>
          <p:nvPr/>
        </p:nvSpPr>
        <p:spPr>
          <a:xfrm>
            <a:off x="6306385" y="4858486"/>
            <a:ext cx="4391474" cy="968278"/>
          </a:xfrm>
          <a:prstGeom prst="rect">
            <a:avLst/>
          </a:prstGeom>
          <a:noFill/>
        </p:spPr>
        <p:txBody>
          <a:bodyPr wrap="square" rtlCol="0">
            <a:spAutoFit/>
          </a:bodyPr>
          <a:lstStyle/>
          <a:p>
            <a:pPr marL="0" marR="0">
              <a:lnSpc>
                <a:spcPct val="107000"/>
              </a:lnSpc>
              <a:spcBef>
                <a:spcPts val="0"/>
              </a:spcBef>
              <a:spcAft>
                <a:spcPts val="800"/>
              </a:spcAft>
            </a:pPr>
            <a:r>
              <a:rPr lang="el-GR" sz="1800" dirty="0">
                <a:effectLst/>
                <a:latin typeface="Calibri" panose="020F0502020204030204" pitchFamily="34" charset="0"/>
                <a:ea typeface="Calibri" panose="020F0502020204030204" pitchFamily="34" charset="0"/>
                <a:cs typeface="Times New Roman" panose="02020603050405020304" pitchFamily="18" charset="0"/>
              </a:rPr>
              <a:t>Το </a:t>
            </a:r>
            <a:r>
              <a:rPr lang="en-US" sz="1800" dirty="0">
                <a:effectLst/>
                <a:latin typeface="Calibri" panose="020F0502020204030204" pitchFamily="34" charset="0"/>
                <a:ea typeface="Calibri" panose="020F0502020204030204" pitchFamily="34" charset="0"/>
                <a:cs typeface="Times New Roman" panose="02020603050405020304" pitchFamily="18" charset="0"/>
              </a:rPr>
              <a:t>minimap </a:t>
            </a:r>
            <a:r>
              <a:rPr lang="el-GR" sz="1800" dirty="0">
                <a:effectLst/>
                <a:latin typeface="Calibri" panose="020F0502020204030204" pitchFamily="34" charset="0"/>
                <a:ea typeface="Calibri" panose="020F0502020204030204" pitchFamily="34" charset="0"/>
                <a:cs typeface="Times New Roman" panose="02020603050405020304" pitchFamily="18" charset="0"/>
              </a:rPr>
              <a:t>απλά ακολουθεί τον χρήστη, αφού πρώτα μετατρέψει την δεύτερη κάμερα σε 2</a:t>
            </a:r>
            <a:r>
              <a:rPr lang="en-US" sz="1800" dirty="0">
                <a:effectLst/>
                <a:latin typeface="Calibri" panose="020F0502020204030204" pitchFamily="34" charset="0"/>
                <a:ea typeface="Calibri" panose="020F0502020204030204" pitchFamily="34" charset="0"/>
                <a:cs typeface="Times New Roman" panose="02020603050405020304" pitchFamily="18" charset="0"/>
              </a:rPr>
              <a:t>D Texture</a:t>
            </a:r>
            <a:r>
              <a:rPr lang="el-GR" sz="1800" dirty="0">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descr="A picture containing text, indoor&#10;&#10;Description automatically generated">
            <a:extLst>
              <a:ext uri="{FF2B5EF4-FFF2-40B4-BE49-F238E27FC236}">
                <a16:creationId xmlns:a16="http://schemas.microsoft.com/office/drawing/2014/main" id="{59AB4C48-2AB0-45D1-972E-33E9AA1EC900}"/>
              </a:ext>
            </a:extLst>
          </p:cNvPr>
          <p:cNvPicPr>
            <a:picLocks noChangeAspect="1"/>
          </p:cNvPicPr>
          <p:nvPr/>
        </p:nvPicPr>
        <p:blipFill>
          <a:blip r:embed="rId2"/>
          <a:stretch>
            <a:fillRect/>
          </a:stretch>
        </p:blipFill>
        <p:spPr>
          <a:xfrm>
            <a:off x="363706" y="2503892"/>
            <a:ext cx="2777788" cy="1559241"/>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1BA6287A-29FC-44B5-B247-9A804C33B786}"/>
              </a:ext>
            </a:extLst>
          </p:cNvPr>
          <p:cNvPicPr>
            <a:picLocks noChangeAspect="1"/>
          </p:cNvPicPr>
          <p:nvPr/>
        </p:nvPicPr>
        <p:blipFill>
          <a:blip r:embed="rId3"/>
          <a:stretch>
            <a:fillRect/>
          </a:stretch>
        </p:blipFill>
        <p:spPr>
          <a:xfrm>
            <a:off x="3261229" y="2503892"/>
            <a:ext cx="2781493" cy="1559241"/>
          </a:xfrm>
          <a:prstGeom prst="rect">
            <a:avLst/>
          </a:prstGeom>
        </p:spPr>
      </p:pic>
      <p:pic>
        <p:nvPicPr>
          <p:cNvPr id="16" name="Picture 15" descr="A close-up of a circuit board&#10;&#10;Description automatically generated with low confidence">
            <a:extLst>
              <a:ext uri="{FF2B5EF4-FFF2-40B4-BE49-F238E27FC236}">
                <a16:creationId xmlns:a16="http://schemas.microsoft.com/office/drawing/2014/main" id="{63F05926-0F03-41F7-BB80-2EEAB205C655}"/>
              </a:ext>
            </a:extLst>
          </p:cNvPr>
          <p:cNvPicPr>
            <a:picLocks noChangeAspect="1"/>
          </p:cNvPicPr>
          <p:nvPr/>
        </p:nvPicPr>
        <p:blipFill>
          <a:blip r:embed="rId4"/>
          <a:stretch>
            <a:fillRect/>
          </a:stretch>
        </p:blipFill>
        <p:spPr>
          <a:xfrm>
            <a:off x="2377697" y="4617897"/>
            <a:ext cx="1527593" cy="1505770"/>
          </a:xfrm>
          <a:prstGeom prst="rect">
            <a:avLst/>
          </a:prstGeom>
        </p:spPr>
      </p:pic>
    </p:spTree>
    <p:extLst>
      <p:ext uri="{BB962C8B-B14F-4D97-AF65-F5344CB8AC3E}">
        <p14:creationId xmlns:p14="http://schemas.microsoft.com/office/powerpoint/2010/main" val="9078048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1A05F-FA2B-42DE-8B4C-1656824408CE}"/>
              </a:ext>
            </a:extLst>
          </p:cNvPr>
          <p:cNvSpPr>
            <a:spLocks noGrp="1"/>
          </p:cNvSpPr>
          <p:nvPr>
            <p:ph type="title"/>
          </p:nvPr>
        </p:nvSpPr>
        <p:spPr/>
        <p:txBody>
          <a:bodyPr/>
          <a:lstStyle/>
          <a:p>
            <a:r>
              <a:rPr lang="el-GR" dirty="0"/>
              <a:t>Εκτέλεση</a:t>
            </a:r>
            <a:endParaRPr lang="en-US" dirty="0"/>
          </a:p>
        </p:txBody>
      </p:sp>
      <p:sp>
        <p:nvSpPr>
          <p:cNvPr id="3" name="Text Placeholder 2">
            <a:extLst>
              <a:ext uri="{FF2B5EF4-FFF2-40B4-BE49-F238E27FC236}">
                <a16:creationId xmlns:a16="http://schemas.microsoft.com/office/drawing/2014/main" id="{1445701F-5274-4095-946F-BFB7A96E3C7A}"/>
              </a:ext>
            </a:extLst>
          </p:cNvPr>
          <p:cNvSpPr>
            <a:spLocks noGrp="1"/>
          </p:cNvSpPr>
          <p:nvPr>
            <p:ph type="body" idx="1"/>
          </p:nvPr>
        </p:nvSpPr>
        <p:spPr>
          <a:xfrm>
            <a:off x="1167491" y="2504037"/>
            <a:ext cx="9779183" cy="3598504"/>
          </a:xfrm>
        </p:spPr>
        <p:txBody>
          <a:bodyPr/>
          <a:lstStyle/>
          <a:p>
            <a:r>
              <a:rPr lang="el-GR" sz="1400" dirty="0">
                <a:effectLst/>
                <a:latin typeface="Calibri" panose="020F0502020204030204" pitchFamily="34" charset="0"/>
                <a:ea typeface="Calibri" panose="020F0502020204030204" pitchFamily="34" charset="0"/>
                <a:cs typeface="Times New Roman" panose="02020603050405020304" pitchFamily="18" charset="0"/>
              </a:rPr>
              <a:t>Μόλις ο χρήστης εκκινήσει το παιχνίδι παρουσιάζεται στην οθόνη του ένας μικρός πρόλογος για το </a:t>
            </a:r>
            <a:r>
              <a:rPr lang="el-GR" sz="1400" dirty="0" err="1">
                <a:effectLst/>
                <a:latin typeface="Calibri" panose="020F0502020204030204" pitchFamily="34" charset="0"/>
                <a:ea typeface="Calibri" panose="020F0502020204030204" pitchFamily="34" charset="0"/>
                <a:cs typeface="Times New Roman" panose="02020603050405020304" pitchFamily="18" charset="0"/>
              </a:rPr>
              <a:t>παιχνίδι.Αφού</a:t>
            </a:r>
            <a:r>
              <a:rPr lang="el-GR" sz="1400" dirty="0">
                <a:effectLst/>
                <a:latin typeface="Calibri" panose="020F0502020204030204" pitchFamily="34" charset="0"/>
                <a:ea typeface="Calibri" panose="020F0502020204030204" pitchFamily="34" charset="0"/>
                <a:cs typeface="Times New Roman" panose="02020603050405020304" pitchFamily="18" charset="0"/>
              </a:rPr>
              <a:t> επιλέξει είτε να το δει, είτε να κάνει </a:t>
            </a:r>
            <a:r>
              <a:rPr lang="en-US" sz="1400" dirty="0">
                <a:effectLst/>
                <a:latin typeface="Calibri" panose="020F0502020204030204" pitchFamily="34" charset="0"/>
                <a:ea typeface="Calibri" panose="020F0502020204030204" pitchFamily="34" charset="0"/>
                <a:cs typeface="Times New Roman" panose="02020603050405020304" pitchFamily="18" charset="0"/>
              </a:rPr>
              <a:t>skip </a:t>
            </a:r>
            <a:r>
              <a:rPr lang="el-GR" sz="1400" dirty="0">
                <a:effectLst/>
                <a:latin typeface="Calibri" panose="020F0502020204030204" pitchFamily="34" charset="0"/>
                <a:ea typeface="Calibri" panose="020F0502020204030204" pitchFamily="34" charset="0"/>
                <a:cs typeface="Times New Roman" panose="02020603050405020304" pitchFamily="18" charset="0"/>
              </a:rPr>
              <a:t>,πατώντας </a:t>
            </a:r>
            <a:r>
              <a:rPr lang="en-US" sz="1400" dirty="0">
                <a:effectLst/>
                <a:latin typeface="Calibri" panose="020F0502020204030204" pitchFamily="34" charset="0"/>
                <a:ea typeface="Calibri" panose="020F0502020204030204" pitchFamily="34" charset="0"/>
                <a:cs typeface="Times New Roman" panose="02020603050405020304" pitchFamily="18" charset="0"/>
              </a:rPr>
              <a:t>space</a:t>
            </a:r>
            <a:r>
              <a:rPr lang="el-GR" sz="1400" dirty="0">
                <a:effectLst/>
                <a:latin typeface="Calibri" panose="020F0502020204030204" pitchFamily="34" charset="0"/>
                <a:ea typeface="Calibri" panose="020F0502020204030204" pitchFamily="34" charset="0"/>
                <a:cs typeface="Times New Roman" panose="02020603050405020304" pitchFamily="18" charset="0"/>
              </a:rPr>
              <a:t>.Έπειτα, το παιχνίδι ξεκινά και αμέσως ξεκινά με ένα διάλογο για να βάλουμε τον παίκτη μέσα στην ιστορία.</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l-GR" sz="1400" dirty="0">
                <a:effectLst/>
                <a:latin typeface="Calibri" panose="020F0502020204030204" pitchFamily="34" charset="0"/>
                <a:ea typeface="Calibri" panose="020F0502020204030204" pitchFamily="34" charset="0"/>
                <a:cs typeface="Times New Roman" panose="02020603050405020304" pitchFamily="18" charset="0"/>
              </a:rPr>
              <a:t>Από εκεί και πέρα , πρέπει να ακολουθήσει το </a:t>
            </a:r>
            <a:r>
              <a:rPr lang="en-US" sz="1400" dirty="0">
                <a:effectLst/>
                <a:latin typeface="Calibri" panose="020F0502020204030204" pitchFamily="34" charset="0"/>
                <a:ea typeface="Calibri" panose="020F0502020204030204" pitchFamily="34" charset="0"/>
                <a:cs typeface="Times New Roman" panose="02020603050405020304" pitchFamily="18" charset="0"/>
              </a:rPr>
              <a:t>waypoint </a:t>
            </a:r>
            <a:r>
              <a:rPr lang="el-GR" sz="1400" dirty="0">
                <a:effectLst/>
                <a:latin typeface="Calibri" panose="020F0502020204030204" pitchFamily="34" charset="0"/>
                <a:ea typeface="Calibri" panose="020F0502020204030204" pitchFamily="34" charset="0"/>
                <a:cs typeface="Times New Roman" panose="02020603050405020304" pitchFamily="18" charset="0"/>
              </a:rPr>
              <a:t>για να πάει στον δρυΐδη ,που θα τον βοηθήσει στην μάχη του. Όταν φτάσει στον δρυΐδη, αυτός θα του δώσει παραπάνω πόντους ζωής και θα του πει πως στο παλιό εργαστήριο των δρυϊδών υπάρχει ένα πολύ δυνατό όπλο που θα βοηθήσει τον παίκτη. Έτσι λοιπόν ο παίκτης ανεβαίνει τον λόφο και εισέρχεται στο εργαστήριο. Εκεί τον περιμένουν ο παγίδες αλλά και αντίπαλοι που έχουν κάνει σπίτι τους το πλέον εγκαταλελειμμένο κτίριο. Για να μπορέσει να πάρει το όπλο όμως, πρέπει να νικήσει τον εχθρό που το φυλά. Όταν νικήσει τον εχθρό και ανοίξει το μπαούλο, παίρνει το όπλο των δρυϊδών.</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l-GR" sz="1400" dirty="0">
                <a:effectLst/>
                <a:latin typeface="Calibri" panose="020F0502020204030204" pitchFamily="34" charset="0"/>
                <a:ea typeface="Calibri" panose="020F0502020204030204" pitchFamily="34" charset="0"/>
                <a:cs typeface="Times New Roman" panose="02020603050405020304" pitchFamily="18" charset="0"/>
              </a:rPr>
              <a:t>Πλέον είναι έτοιμος για την τελική μάχη. </a:t>
            </a:r>
            <a:r>
              <a:rPr lang="el-GR" sz="1400">
                <a:effectLst/>
                <a:latin typeface="Calibri" panose="020F0502020204030204" pitchFamily="34" charset="0"/>
                <a:ea typeface="Calibri" panose="020F0502020204030204" pitchFamily="34" charset="0"/>
                <a:cs typeface="Times New Roman" panose="02020603050405020304" pitchFamily="18" charset="0"/>
              </a:rPr>
              <a:t>Μόλις μπει μέσα στο οχυρό των εχθρών ο παίκτης, εκεί θα αντιμετωπίσει τον τελικό αντίπαλο αφού έχει πρώτα έναν μικρό διάλογο μαζί του. </a:t>
            </a:r>
            <a:r>
              <a:rPr lang="el-GR" sz="1400" dirty="0">
                <a:effectLst/>
                <a:latin typeface="Calibri" panose="020F0502020204030204" pitchFamily="34" charset="0"/>
                <a:ea typeface="Calibri" panose="020F0502020204030204" pitchFamily="34" charset="0"/>
                <a:cs typeface="Times New Roman" panose="02020603050405020304" pitchFamily="18" charset="0"/>
              </a:rPr>
              <a:t>Όταν ο παίκτης νικήσει τον τελικό αντίπαλο, εμφανίζεται το μήνυμα της επιτυχίας, ο χρόνος προχωρά με μισή ταχύτητα(απλά ως εφέ) και μεταφέρεται στα τελικά </a:t>
            </a:r>
            <a:r>
              <a:rPr lang="el-GR" sz="1400" dirty="0" err="1">
                <a:effectLst/>
                <a:latin typeface="Calibri" panose="020F0502020204030204" pitchFamily="34" charset="0"/>
                <a:ea typeface="Calibri" panose="020F0502020204030204" pitchFamily="34" charset="0"/>
                <a:cs typeface="Times New Roman" panose="02020603050405020304" pitchFamily="18" charset="0"/>
              </a:rPr>
              <a:t>credits</a:t>
            </a:r>
            <a:r>
              <a:rPr lang="el-GR" sz="1400" dirty="0">
                <a:effectLst/>
                <a:latin typeface="Calibri" panose="020F0502020204030204" pitchFamily="34" charset="0"/>
                <a:ea typeface="Calibri" panose="020F0502020204030204" pitchFamily="34" charset="0"/>
                <a:cs typeface="Times New Roman" panose="02020603050405020304" pitchFamily="18" charset="0"/>
              </a:rPr>
              <a:t>.</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l-GR" sz="1400" dirty="0">
                <a:effectLst/>
                <a:latin typeface="Calibri" panose="020F0502020204030204" pitchFamily="34" charset="0"/>
                <a:ea typeface="Calibri" panose="020F0502020204030204" pitchFamily="34" charset="0"/>
                <a:cs typeface="Times New Roman" panose="02020603050405020304" pitchFamily="18" charset="0"/>
              </a:rPr>
              <a:t>Μόλις τελειώσουν και αυτά, επιστρέφει στο κύριο μενού.</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6" name="Slide Number Placeholder 5">
            <a:extLst>
              <a:ext uri="{FF2B5EF4-FFF2-40B4-BE49-F238E27FC236}">
                <a16:creationId xmlns:a16="http://schemas.microsoft.com/office/drawing/2014/main" id="{E571B84D-DC82-416E-91F2-49FC467E39B1}"/>
              </a:ext>
            </a:extLst>
          </p:cNvPr>
          <p:cNvSpPr>
            <a:spLocks noGrp="1"/>
          </p:cNvSpPr>
          <p:nvPr>
            <p:ph type="sldNum" sz="quarter" idx="12"/>
          </p:nvPr>
        </p:nvSpPr>
        <p:spPr/>
        <p:txBody>
          <a:bodyPr/>
          <a:lstStyle/>
          <a:p>
            <a:fld id="{294A09A9-5501-47C1-A89A-A340965A2BE2}" type="slidenum">
              <a:rPr lang="en-US" smtClean="0"/>
              <a:pPr/>
              <a:t>13</a:t>
            </a:fld>
            <a:endParaRPr lang="en-US" dirty="0"/>
          </a:p>
        </p:txBody>
      </p:sp>
    </p:spTree>
    <p:extLst>
      <p:ext uri="{BB962C8B-B14F-4D97-AF65-F5344CB8AC3E}">
        <p14:creationId xmlns:p14="http://schemas.microsoft.com/office/powerpoint/2010/main" val="1317831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2DD20-4397-4F4F-8CC1-4CD8CE17C5D6}"/>
              </a:ext>
            </a:extLst>
          </p:cNvPr>
          <p:cNvSpPr>
            <a:spLocks noGrp="1"/>
          </p:cNvSpPr>
          <p:nvPr>
            <p:ph type="title"/>
          </p:nvPr>
        </p:nvSpPr>
        <p:spPr/>
        <p:txBody>
          <a:bodyPr/>
          <a:lstStyle/>
          <a:p>
            <a:r>
              <a:rPr lang="el-GR" dirty="0"/>
              <a:t>Κάλυψη Κριτηρίων</a:t>
            </a:r>
            <a:endParaRPr lang="en-US" dirty="0"/>
          </a:p>
        </p:txBody>
      </p:sp>
      <p:sp>
        <p:nvSpPr>
          <p:cNvPr id="3" name="Text Placeholder 2">
            <a:extLst>
              <a:ext uri="{FF2B5EF4-FFF2-40B4-BE49-F238E27FC236}">
                <a16:creationId xmlns:a16="http://schemas.microsoft.com/office/drawing/2014/main" id="{4FDD33FC-8DB7-4074-8287-C80E2CCD9A0C}"/>
              </a:ext>
            </a:extLst>
          </p:cNvPr>
          <p:cNvSpPr>
            <a:spLocks noGrp="1"/>
          </p:cNvSpPr>
          <p:nvPr>
            <p:ph type="body" idx="1"/>
          </p:nvPr>
        </p:nvSpPr>
        <p:spPr>
          <a:xfrm>
            <a:off x="1089003" y="2313215"/>
            <a:ext cx="9779183" cy="3436483"/>
          </a:xfrm>
        </p:spPr>
        <p:txBody>
          <a:bodyPr/>
          <a:lstStyle/>
          <a:p>
            <a:r>
              <a:rPr lang="el-GR" sz="1000" dirty="0"/>
              <a:t>Αληθοφάνεια: Όπως αναφέρθηκε και πιο πάνω, ο κόσμος ακολουθεί μία λογική και δεν βάζει τους χαρακτήρες σε απίθανες καταστάσεις. Επίσης όλος ο κόσμος ακολουθεί την φυσική και την λογική και δεν τις παραπατά.</a:t>
            </a:r>
          </a:p>
          <a:p>
            <a:r>
              <a:rPr lang="el-GR" sz="1000" dirty="0"/>
              <a:t>Περιεχόμενο: Ο κόσμος επειδή πρόκειται για νησί, περιέχει αμμουδιές βάρκες, λιμάνι ,καθώς και εξοπλισμό ψαρέματος. Επίσης αφού πρόκειται για ένα νησί που παράγει σιτηρά ,έχουν τοποθετηθεί φάρμες, καθώς και αγρότες με το κατάλληλο </a:t>
            </a:r>
            <a:r>
              <a:rPr lang="el-GR" sz="1000" dirty="0" err="1"/>
              <a:t>animation.Τέλος</a:t>
            </a:r>
            <a:r>
              <a:rPr lang="el-GR" sz="1000" dirty="0"/>
              <a:t> υπάρχουν ζώα, είτε φιλικά ,είτε εχθρικά που περιπλανιούνται στον κόσμο και δίνουν ζωή.</a:t>
            </a:r>
          </a:p>
          <a:p>
            <a:r>
              <a:rPr lang="el-GR" sz="1000" dirty="0"/>
              <a:t>Πληρότητα: Ο κόσμος περιέχει τους κατάλληλους περιορισμούς για να είναι συνεπής (π.χ. Ο χρήστης δεν μπορεί να πάει από ένα ύψος και κάτω, καθώς θα πνιγεί από το νερό που υπάρχει στον χάρτη). Περιέχει διακοσμητικά αντικείμενα που γεμίζουν τον κόσμο, καθώς και φωτισμό που δίνει την αίσθηση της ημέρας. </a:t>
            </a:r>
            <a:endParaRPr lang="en-US" sz="1000" dirty="0"/>
          </a:p>
          <a:p>
            <a:r>
              <a:rPr lang="el-GR" sz="1000" dirty="0"/>
              <a:t>Σχεδιασμός: Όπως τονίστηκε και πιο πάνω ,  ο σχεδιασμός του κόσμου έχει ως στόχο να κεντρίσει το ενδιαφέρον του χρήστη. Θάλασσα, δάσος, κτίρια για εξερεύνηση, </a:t>
            </a:r>
            <a:r>
              <a:rPr lang="el-GR" sz="1000" dirty="0" err="1"/>
              <a:t>npc’s</a:t>
            </a:r>
            <a:r>
              <a:rPr lang="el-GR" sz="1000" dirty="0"/>
              <a:t> για να επικοινωνήσει, αντίπαλοι για να αντιμετωπίσει, όλα αυτά στοχεύουν στην δημιουργία μίας αίσθησης διασκέδασης για τον χρήστη. </a:t>
            </a:r>
            <a:r>
              <a:rPr lang="el-GR" sz="1000" dirty="0" err="1"/>
              <a:t>Επείδη</a:t>
            </a:r>
            <a:r>
              <a:rPr lang="el-GR" sz="1000" dirty="0"/>
              <a:t> χρησιμοποιούνται </a:t>
            </a:r>
            <a:r>
              <a:rPr lang="el-GR" sz="1000" dirty="0" err="1"/>
              <a:t>low-poly</a:t>
            </a:r>
            <a:r>
              <a:rPr lang="el-GR" sz="1000" dirty="0"/>
              <a:t> </a:t>
            </a:r>
            <a:r>
              <a:rPr lang="el-GR" sz="1000" dirty="0" err="1"/>
              <a:t>assets</a:t>
            </a:r>
            <a:r>
              <a:rPr lang="el-GR" sz="1000" dirty="0"/>
              <a:t> ,θεώρησα την πολύπλοκη χρήση τους μη αναγκαία και προσπάθησα να φτιάξω ένα απλό, αλλά οπτικά συνεπές και όμορφο περιβάλλον, το οποίο στηρίζεται και από το HUD.</a:t>
            </a:r>
          </a:p>
          <a:p>
            <a:r>
              <a:rPr lang="el-GR" sz="1000" dirty="0"/>
              <a:t>Αισθητική: Η αισθητική σχολιάστηκε και στον σχεδιασμό. Χρησιμοποιήθηκαν </a:t>
            </a:r>
            <a:r>
              <a:rPr lang="el-GR" sz="1000" dirty="0" err="1"/>
              <a:t>low-poly</a:t>
            </a:r>
            <a:r>
              <a:rPr lang="el-GR" sz="1000" dirty="0"/>
              <a:t> </a:t>
            </a:r>
            <a:r>
              <a:rPr lang="el-GR" sz="1000" dirty="0" err="1"/>
              <a:t>assets</a:t>
            </a:r>
            <a:r>
              <a:rPr lang="el-GR" sz="1000" dirty="0"/>
              <a:t> αλλά και </a:t>
            </a:r>
            <a:r>
              <a:rPr lang="el-GR" sz="1000" dirty="0" err="1"/>
              <a:t>water</a:t>
            </a:r>
            <a:r>
              <a:rPr lang="el-GR" sz="1000" dirty="0"/>
              <a:t> </a:t>
            </a:r>
            <a:r>
              <a:rPr lang="el-GR" sz="1000" dirty="0" err="1"/>
              <a:t>shader</a:t>
            </a:r>
            <a:r>
              <a:rPr lang="el-GR" sz="1000" dirty="0"/>
              <a:t> με πιο </a:t>
            </a:r>
            <a:r>
              <a:rPr lang="el-GR" sz="1000" dirty="0" err="1"/>
              <a:t>low</a:t>
            </a:r>
            <a:r>
              <a:rPr lang="el-GR" sz="1000" dirty="0"/>
              <a:t> </a:t>
            </a:r>
            <a:r>
              <a:rPr lang="el-GR" sz="1000" dirty="0" err="1"/>
              <a:t>poly</a:t>
            </a:r>
            <a:r>
              <a:rPr lang="el-GR" sz="1000" dirty="0"/>
              <a:t> στυλ, διότι το κανονικό </a:t>
            </a:r>
            <a:r>
              <a:rPr lang="el-GR" sz="1000" dirty="0" err="1"/>
              <a:t>water</a:t>
            </a:r>
            <a:r>
              <a:rPr lang="el-GR" sz="1000" dirty="0"/>
              <a:t> </a:t>
            </a:r>
            <a:r>
              <a:rPr lang="el-GR" sz="1000" dirty="0" err="1"/>
              <a:t>asset</a:t>
            </a:r>
            <a:r>
              <a:rPr lang="el-GR" sz="1000" dirty="0"/>
              <a:t> του </a:t>
            </a:r>
            <a:r>
              <a:rPr lang="el-GR" sz="1000" dirty="0" err="1"/>
              <a:t>unity</a:t>
            </a:r>
            <a:r>
              <a:rPr lang="el-GR" sz="1000" dirty="0"/>
              <a:t> έσπαγε την ομοιομορφία του περιβάλλοντος. Θεωρώ πως σε συνδυασμό με την μουσική ,δίνει ένα διασκεδαστικό τόνο στο παιχνίδι .</a:t>
            </a:r>
          </a:p>
          <a:p>
            <a:r>
              <a:rPr lang="el-GR" sz="1000" dirty="0"/>
              <a:t>Πρωτοτυπία: Για λόγους πρωτοτυπίας επιλέχθηκε αυτό το σενάριο, διότι δεν αναλύεται αρκετά στα παιχνίδια η ομορφιά κάποιων νήσων της Βρετανίας, πόσο μάλλον της Ουαλίας. Για να φανεί αυτό χρησιμοποιήθηκε το στυλ </a:t>
            </a:r>
            <a:r>
              <a:rPr lang="el-GR" sz="1000" dirty="0" err="1"/>
              <a:t>gameplay</a:t>
            </a:r>
            <a:r>
              <a:rPr lang="el-GR" sz="1000" dirty="0"/>
              <a:t> </a:t>
            </a:r>
            <a:r>
              <a:rPr lang="el-GR" sz="1000" dirty="0" err="1"/>
              <a:t>top</a:t>
            </a:r>
            <a:r>
              <a:rPr lang="el-GR" sz="1000" dirty="0"/>
              <a:t>/</a:t>
            </a:r>
            <a:r>
              <a:rPr lang="el-GR" sz="1000" dirty="0" err="1"/>
              <a:t>down</a:t>
            </a:r>
            <a:r>
              <a:rPr lang="el-GR" sz="1000" dirty="0"/>
              <a:t> </a:t>
            </a:r>
            <a:r>
              <a:rPr lang="el-GR" sz="1000" dirty="0" err="1"/>
              <a:t>action</a:t>
            </a:r>
            <a:r>
              <a:rPr lang="el-GR" sz="1000" dirty="0"/>
              <a:t>-rpg και το </a:t>
            </a:r>
            <a:r>
              <a:rPr lang="el-GR" sz="1000" dirty="0" err="1"/>
              <a:t>low-poly</a:t>
            </a:r>
            <a:r>
              <a:rPr lang="el-GR" sz="1000" dirty="0"/>
              <a:t> </a:t>
            </a:r>
            <a:r>
              <a:rPr lang="el-GR" sz="1000" dirty="0" err="1"/>
              <a:t>art</a:t>
            </a:r>
            <a:r>
              <a:rPr lang="el-GR" sz="1000" dirty="0"/>
              <a:t> </a:t>
            </a:r>
            <a:r>
              <a:rPr lang="el-GR" sz="1000" dirty="0" err="1"/>
              <a:t>direction</a:t>
            </a:r>
            <a:r>
              <a:rPr lang="el-GR" sz="1000" dirty="0"/>
              <a:t> ,ένας συνδυασμός που δεν απαντάται συχνά . </a:t>
            </a:r>
          </a:p>
          <a:p>
            <a:endParaRPr lang="en-US" dirty="0"/>
          </a:p>
        </p:txBody>
      </p:sp>
      <p:sp>
        <p:nvSpPr>
          <p:cNvPr id="6" name="Slide Number Placeholder 5">
            <a:extLst>
              <a:ext uri="{FF2B5EF4-FFF2-40B4-BE49-F238E27FC236}">
                <a16:creationId xmlns:a16="http://schemas.microsoft.com/office/drawing/2014/main" id="{7BDD376D-81F9-48BD-8AE1-D8B4846681F6}"/>
              </a:ext>
            </a:extLst>
          </p:cNvPr>
          <p:cNvSpPr>
            <a:spLocks noGrp="1"/>
          </p:cNvSpPr>
          <p:nvPr>
            <p:ph type="sldNum" sz="quarter" idx="12"/>
          </p:nvPr>
        </p:nvSpPr>
        <p:spPr/>
        <p:txBody>
          <a:bodyPr/>
          <a:lstStyle/>
          <a:p>
            <a:fld id="{294A09A9-5501-47C1-A89A-A340965A2BE2}" type="slidenum">
              <a:rPr lang="en-US" smtClean="0"/>
              <a:pPr/>
              <a:t>14</a:t>
            </a:fld>
            <a:endParaRPr lang="en-US" dirty="0"/>
          </a:p>
        </p:txBody>
      </p:sp>
    </p:spTree>
    <p:extLst>
      <p:ext uri="{BB962C8B-B14F-4D97-AF65-F5344CB8AC3E}">
        <p14:creationId xmlns:p14="http://schemas.microsoft.com/office/powerpoint/2010/main" val="903813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012F7E19-0D0E-4AC0-90D3-8B1ABE2F3D63}"/>
              </a:ext>
            </a:extLst>
          </p:cNvPr>
          <p:cNvSpPr>
            <a:spLocks noGrp="1"/>
          </p:cNvSpPr>
          <p:nvPr>
            <p:ph type="sldNum" sz="quarter" idx="12"/>
          </p:nvPr>
        </p:nvSpPr>
        <p:spPr/>
        <p:txBody>
          <a:bodyPr/>
          <a:lstStyle/>
          <a:p>
            <a:fld id="{294A09A9-5501-47C1-A89A-A340965A2BE2}" type="slidenum">
              <a:rPr lang="en-US" smtClean="0"/>
              <a:pPr/>
              <a:t>15</a:t>
            </a:fld>
            <a:endParaRPr lang="en-US" dirty="0"/>
          </a:p>
        </p:txBody>
      </p:sp>
      <p:sp>
        <p:nvSpPr>
          <p:cNvPr id="9" name="TextBox 8">
            <a:extLst>
              <a:ext uri="{FF2B5EF4-FFF2-40B4-BE49-F238E27FC236}">
                <a16:creationId xmlns:a16="http://schemas.microsoft.com/office/drawing/2014/main" id="{094B7EEE-24A5-42CD-8941-88B66FA693DE}"/>
              </a:ext>
            </a:extLst>
          </p:cNvPr>
          <p:cNvSpPr txBox="1"/>
          <p:nvPr/>
        </p:nvSpPr>
        <p:spPr>
          <a:xfrm>
            <a:off x="548771" y="165834"/>
            <a:ext cx="10725559" cy="5078313"/>
          </a:xfrm>
          <a:prstGeom prst="rect">
            <a:avLst/>
          </a:prstGeom>
          <a:noFill/>
        </p:spPr>
        <p:txBody>
          <a:bodyPr wrap="square" rtlCol="0">
            <a:spAutoFit/>
          </a:bodyPr>
          <a:lstStyle/>
          <a:p>
            <a:r>
              <a:rPr lang="el-GR" sz="1200" dirty="0">
                <a:solidFill>
                  <a:schemeClr val="bg1"/>
                </a:solidFill>
              </a:rPr>
              <a:t>Χρηστικότητα: Στον χρήστη δίνεται η δυνατότητα να εξερευνήσει κάθε σπιθαμή του εικονικού κόσμου, όσο πάντα δεν καταπατά τους φυσικούς νόμους.</a:t>
            </a:r>
            <a:endParaRPr lang="en-US" sz="1200" dirty="0">
              <a:solidFill>
                <a:schemeClr val="bg1"/>
              </a:solidFill>
            </a:endParaRPr>
          </a:p>
          <a:p>
            <a:endParaRPr lang="el-GR" sz="1200" dirty="0">
              <a:solidFill>
                <a:schemeClr val="bg1"/>
              </a:solidFill>
            </a:endParaRPr>
          </a:p>
          <a:p>
            <a:r>
              <a:rPr lang="el-GR" sz="1200" dirty="0">
                <a:solidFill>
                  <a:schemeClr val="bg1"/>
                </a:solidFill>
              </a:rPr>
              <a:t>Κίνηση: Για την κίνηση του χρήστη, και ιδιαίτερα για να δοθεί αληθοφάνεια, δημιουργήθηκαν δύο </a:t>
            </a:r>
            <a:r>
              <a:rPr lang="el-GR" sz="1200" dirty="0" err="1">
                <a:solidFill>
                  <a:schemeClr val="bg1"/>
                </a:solidFill>
              </a:rPr>
              <a:t>animation</a:t>
            </a:r>
            <a:r>
              <a:rPr lang="el-GR" sz="1200" dirty="0">
                <a:solidFill>
                  <a:schemeClr val="bg1"/>
                </a:solidFill>
              </a:rPr>
              <a:t> </a:t>
            </a:r>
            <a:r>
              <a:rPr lang="el-GR" sz="1200" dirty="0" err="1">
                <a:solidFill>
                  <a:schemeClr val="bg1"/>
                </a:solidFill>
              </a:rPr>
              <a:t>layers</a:t>
            </a:r>
            <a:r>
              <a:rPr lang="el-GR" sz="1200" dirty="0">
                <a:solidFill>
                  <a:schemeClr val="bg1"/>
                </a:solidFill>
              </a:rPr>
              <a:t> , ένα για το πάνω μέρος του σώματος, και ένα για το κάτω(έτσι ώστε στην περίπτωση επίθεσης εν κινήσει ,το κάτω μέρος του σώματος να συνεχίζει να περπατά).Όσων αφορά τον υπόλοιπο κόσμο, τα ζώα έχουν </a:t>
            </a:r>
            <a:r>
              <a:rPr lang="el-GR" sz="1200" dirty="0" err="1">
                <a:solidFill>
                  <a:schemeClr val="bg1"/>
                </a:solidFill>
              </a:rPr>
              <a:t>animations</a:t>
            </a:r>
            <a:r>
              <a:rPr lang="el-GR" sz="1200" dirty="0">
                <a:solidFill>
                  <a:schemeClr val="bg1"/>
                </a:solidFill>
              </a:rPr>
              <a:t> για διάφορες λειτουργίες(επίθεση, περπάτημα, θάνατος, τροφή) που τους δίνουν την αναγκαία ζωντάνια, καθώς και υπάρχουν παγίδες που κινούνται σε συγκεκριμένα μοτίβα, για να δυσκολέψουν τον χρήστη. Τέλος ,οι αντίπαλοι ακολουθούν το χρήστη όταν εισέρχεται στο πεδίο όρασης τους, και όταν τον πλησιάσουν αρκετά, του επιτίθονται.</a:t>
            </a:r>
            <a:endParaRPr lang="en-US" sz="1200" dirty="0">
              <a:solidFill>
                <a:schemeClr val="bg1"/>
              </a:solidFill>
            </a:endParaRPr>
          </a:p>
          <a:p>
            <a:endParaRPr lang="el-GR" sz="1200" dirty="0">
              <a:solidFill>
                <a:schemeClr val="bg1"/>
              </a:solidFill>
            </a:endParaRPr>
          </a:p>
          <a:p>
            <a:r>
              <a:rPr lang="el-GR" sz="1200" dirty="0">
                <a:solidFill>
                  <a:schemeClr val="bg1"/>
                </a:solidFill>
              </a:rPr>
              <a:t>Λειτουργικότητα: Ο χρήστης μπορεί να </a:t>
            </a:r>
            <a:r>
              <a:rPr lang="el-GR" sz="1200" dirty="0" err="1">
                <a:solidFill>
                  <a:schemeClr val="bg1"/>
                </a:solidFill>
              </a:rPr>
              <a:t>αλληλεπιδράσει</a:t>
            </a:r>
            <a:r>
              <a:rPr lang="el-GR" sz="1200" dirty="0">
                <a:solidFill>
                  <a:schemeClr val="bg1"/>
                </a:solidFill>
              </a:rPr>
              <a:t> με τρόφιμα για να πάρει πόντους ζωής, και μόλις τα καταναλώσει, αυτά εξαφανίζονται. Επίσης του δίνεται αργότερα στο παιχνίδι η δυνατότητα να ανοίξει ένα μπαούλο για να αποκτήσει ένα δυνατότερο όπλο. Τέλος, ενώ αναφέρθηκε πιο πάνω οι αντίπαλοι ακολουθούν το χρήστη όταν εισέρχεται στο πεδίο όρασης τους, και όταν τον πλησιάσουν αρκετά, του επιτίθονται, αλλά και αν πατήσει το κουμπί «T», μπορεί να μιλήσει με κάποια </a:t>
            </a:r>
            <a:r>
              <a:rPr lang="el-GR" sz="1200" dirty="0" err="1">
                <a:solidFill>
                  <a:schemeClr val="bg1"/>
                </a:solidFill>
              </a:rPr>
              <a:t>NPC’s</a:t>
            </a:r>
            <a:r>
              <a:rPr lang="el-GR" sz="1200" dirty="0">
                <a:solidFill>
                  <a:schemeClr val="bg1"/>
                </a:solidFill>
              </a:rPr>
              <a:t>.</a:t>
            </a:r>
            <a:endParaRPr lang="en-US" sz="1200" dirty="0">
              <a:solidFill>
                <a:schemeClr val="bg1"/>
              </a:solidFill>
            </a:endParaRPr>
          </a:p>
          <a:p>
            <a:endParaRPr lang="el-GR" sz="1200" dirty="0">
              <a:solidFill>
                <a:schemeClr val="bg1"/>
              </a:solidFill>
            </a:endParaRPr>
          </a:p>
          <a:p>
            <a:r>
              <a:rPr lang="el-GR" sz="1200" dirty="0">
                <a:solidFill>
                  <a:schemeClr val="bg1"/>
                </a:solidFill>
              </a:rPr>
              <a:t>Ανάπτυξη: Ο κώδικας αναπτύχθηκε σε γλώσσα C# και περιέχει τα κατάλληλα σχόλια για να είναι κατανοητός.</a:t>
            </a:r>
            <a:endParaRPr lang="en-US" sz="1200" dirty="0">
              <a:solidFill>
                <a:schemeClr val="bg1"/>
              </a:solidFill>
            </a:endParaRPr>
          </a:p>
          <a:p>
            <a:endParaRPr lang="en-US" sz="1200" dirty="0">
              <a:solidFill>
                <a:schemeClr val="bg1"/>
              </a:solidFill>
            </a:endParaRPr>
          </a:p>
          <a:p>
            <a:r>
              <a:rPr lang="el-GR" sz="1200" dirty="0">
                <a:solidFill>
                  <a:schemeClr val="bg1"/>
                </a:solidFill>
              </a:rPr>
              <a:t>Συμπεράσματα, αστοχίες, μελλοντικές </a:t>
            </a:r>
            <a:r>
              <a:rPr lang="el-GR" sz="1200" dirty="0" err="1">
                <a:solidFill>
                  <a:schemeClr val="bg1"/>
                </a:solidFill>
              </a:rPr>
              <a:t>επεκτάσεις:Η</a:t>
            </a:r>
            <a:r>
              <a:rPr lang="el-GR" sz="1200" dirty="0">
                <a:solidFill>
                  <a:schemeClr val="bg1"/>
                </a:solidFill>
              </a:rPr>
              <a:t> δημιουργία ενός παιχνιδιού είναι ένα </a:t>
            </a:r>
            <a:r>
              <a:rPr lang="el-GR" sz="1200" dirty="0" err="1">
                <a:solidFill>
                  <a:schemeClr val="bg1"/>
                </a:solidFill>
              </a:rPr>
              <a:t>project</a:t>
            </a:r>
            <a:r>
              <a:rPr lang="el-GR" sz="1200" dirty="0">
                <a:solidFill>
                  <a:schemeClr val="bg1"/>
                </a:solidFill>
              </a:rPr>
              <a:t> το οποίο χρειάζεται ολοκληρωμένη γνώση , τόσο για το πως ένα παιχνίδι θα λειτουργεί ορθά από πλευράς κώδικα , όσο και για το πως θα αποτελέσει ένα ευπαρουσίαστο σύνολο που θα κάνει τον χρήστη να θέλει να ξοδέψει τον χρόνο του πάνω σε αυτό.</a:t>
            </a:r>
            <a:endParaRPr lang="en-US" sz="1200" dirty="0">
              <a:solidFill>
                <a:schemeClr val="bg1"/>
              </a:solidFill>
            </a:endParaRPr>
          </a:p>
          <a:p>
            <a:endParaRPr lang="el-GR" sz="1200" dirty="0">
              <a:solidFill>
                <a:schemeClr val="bg1"/>
              </a:solidFill>
            </a:endParaRPr>
          </a:p>
          <a:p>
            <a:r>
              <a:rPr lang="el-GR" sz="1200" dirty="0">
                <a:solidFill>
                  <a:schemeClr val="bg1"/>
                </a:solidFill>
              </a:rPr>
              <a:t>Αστοχίες: Ο παίκτης όταν δέχεται </a:t>
            </a:r>
            <a:r>
              <a:rPr lang="el-GR" sz="1200" dirty="0" err="1">
                <a:solidFill>
                  <a:schemeClr val="bg1"/>
                </a:solidFill>
              </a:rPr>
              <a:t>knockback</a:t>
            </a:r>
            <a:r>
              <a:rPr lang="el-GR" sz="1200" dirty="0">
                <a:solidFill>
                  <a:schemeClr val="bg1"/>
                </a:solidFill>
              </a:rPr>
              <a:t> από ένα χτύπημα αντιπάλου, περνά μέσα από αντικείμενα. Προσπάθησα να το διορθώσω αλλά δεν βοήθησε η δημιουργία </a:t>
            </a:r>
            <a:r>
              <a:rPr lang="el-GR" sz="1200" dirty="0" err="1">
                <a:solidFill>
                  <a:schemeClr val="bg1"/>
                </a:solidFill>
              </a:rPr>
              <a:t>rigid</a:t>
            </a:r>
            <a:r>
              <a:rPr lang="el-GR" sz="1200" dirty="0">
                <a:solidFill>
                  <a:schemeClr val="bg1"/>
                </a:solidFill>
              </a:rPr>
              <a:t> </a:t>
            </a:r>
            <a:r>
              <a:rPr lang="el-GR" sz="1200" dirty="0" err="1">
                <a:solidFill>
                  <a:schemeClr val="bg1"/>
                </a:solidFill>
              </a:rPr>
              <a:t>body</a:t>
            </a:r>
            <a:r>
              <a:rPr lang="el-GR" sz="1200" dirty="0">
                <a:solidFill>
                  <a:schemeClr val="bg1"/>
                </a:solidFill>
              </a:rPr>
              <a:t> με </a:t>
            </a:r>
            <a:r>
              <a:rPr lang="el-GR" sz="1200" dirty="0" err="1">
                <a:solidFill>
                  <a:schemeClr val="bg1"/>
                </a:solidFill>
              </a:rPr>
              <a:t>collisions</a:t>
            </a:r>
            <a:r>
              <a:rPr lang="el-GR" sz="1200" dirty="0">
                <a:solidFill>
                  <a:schemeClr val="bg1"/>
                </a:solidFill>
              </a:rPr>
              <a:t> στους τοίχους. Παρακαλώ αν μπορείτε να μου δώσετε συμβουλές πάνω σε αυτό το κομμάτι.</a:t>
            </a:r>
            <a:endParaRPr lang="en-US" sz="1200" dirty="0">
              <a:solidFill>
                <a:schemeClr val="bg1"/>
              </a:solidFill>
            </a:endParaRPr>
          </a:p>
          <a:p>
            <a:endParaRPr lang="en-US" sz="1200" dirty="0">
              <a:solidFill>
                <a:schemeClr val="bg1"/>
              </a:solidFill>
            </a:endParaRPr>
          </a:p>
          <a:p>
            <a:r>
              <a:rPr lang="el-GR" sz="1200" dirty="0">
                <a:solidFill>
                  <a:schemeClr val="bg1"/>
                </a:solidFill>
              </a:rPr>
              <a:t>Μελλοντικές επεκτάσεις: Σκέφτηκα να θέσω αυτό το κομμάτι του παιχνιδιού ως τον πρόλογο και μετά να γυρίσει ο χαρακτήρας στην Ουαλία και να συνεχιστεί το παιχνίδι με τις εισβολές των Βορείων στην Αγγλία, κάνοντας ένα </a:t>
            </a:r>
            <a:r>
              <a:rPr lang="el-GR" sz="1200" dirty="0" err="1">
                <a:solidFill>
                  <a:schemeClr val="bg1"/>
                </a:solidFill>
              </a:rPr>
              <a:t>timeskip</a:t>
            </a:r>
            <a:r>
              <a:rPr lang="el-GR" sz="1200" dirty="0">
                <a:solidFill>
                  <a:schemeClr val="bg1"/>
                </a:solidFill>
              </a:rPr>
              <a:t> 10 ετών. Εκεί, ο κόσμος θα είναι σαφώς μεγαλύτερος, ο χαρακτήρας θα αποκτά περισσότερες επιθέσεις(καινούργια </a:t>
            </a:r>
            <a:r>
              <a:rPr lang="el-GR" sz="1200" dirty="0" err="1">
                <a:solidFill>
                  <a:schemeClr val="bg1"/>
                </a:solidFill>
              </a:rPr>
              <a:t>animations</a:t>
            </a:r>
            <a:r>
              <a:rPr lang="el-GR" sz="1200" dirty="0">
                <a:solidFill>
                  <a:schemeClr val="bg1"/>
                </a:solidFill>
              </a:rPr>
              <a:t>), και διαφορετικά όπλα. Πιο ανοικτός χάρτης, με </a:t>
            </a:r>
            <a:r>
              <a:rPr lang="el-GR" sz="1200" dirty="0" err="1">
                <a:solidFill>
                  <a:schemeClr val="bg1"/>
                </a:solidFill>
              </a:rPr>
              <a:t>fast</a:t>
            </a:r>
            <a:r>
              <a:rPr lang="el-GR" sz="1200" dirty="0">
                <a:solidFill>
                  <a:schemeClr val="bg1"/>
                </a:solidFill>
              </a:rPr>
              <a:t> </a:t>
            </a:r>
            <a:r>
              <a:rPr lang="el-GR" sz="1200" dirty="0" err="1">
                <a:solidFill>
                  <a:schemeClr val="bg1"/>
                </a:solidFill>
              </a:rPr>
              <a:t>travel</a:t>
            </a:r>
            <a:r>
              <a:rPr lang="el-GR" sz="1200" dirty="0">
                <a:solidFill>
                  <a:schemeClr val="bg1"/>
                </a:solidFill>
              </a:rPr>
              <a:t> </a:t>
            </a:r>
            <a:r>
              <a:rPr lang="el-GR" sz="1200" dirty="0" err="1">
                <a:solidFill>
                  <a:schemeClr val="bg1"/>
                </a:solidFill>
              </a:rPr>
              <a:t>system</a:t>
            </a:r>
            <a:r>
              <a:rPr lang="el-GR" sz="1200" dirty="0">
                <a:solidFill>
                  <a:schemeClr val="bg1"/>
                </a:solidFill>
              </a:rPr>
              <a:t> και αλλαγές στην πανοπλία του </a:t>
            </a:r>
            <a:r>
              <a:rPr lang="el-GR" sz="1200" dirty="0" err="1">
                <a:solidFill>
                  <a:schemeClr val="bg1"/>
                </a:solidFill>
              </a:rPr>
              <a:t>παίκτη.Βέβαια</a:t>
            </a:r>
            <a:r>
              <a:rPr lang="el-GR" sz="1200" dirty="0">
                <a:solidFill>
                  <a:schemeClr val="bg1"/>
                </a:solidFill>
              </a:rPr>
              <a:t> για να επιτευχθεί το τελευταίο, θα χρειαστεί να υπάρχει ένα </a:t>
            </a:r>
            <a:r>
              <a:rPr lang="el-GR" sz="1200" dirty="0" err="1">
                <a:solidFill>
                  <a:schemeClr val="bg1"/>
                </a:solidFill>
              </a:rPr>
              <a:t>μοντελο</a:t>
            </a:r>
            <a:r>
              <a:rPr lang="el-GR" sz="1200" dirty="0">
                <a:solidFill>
                  <a:schemeClr val="bg1"/>
                </a:solidFill>
              </a:rPr>
              <a:t> που να το επιτρέπει αυτό, οπότε θα δημιουργηθεί ένα πιο εύκολα-τροποποιήσιμο μοντέλο. </a:t>
            </a:r>
          </a:p>
        </p:txBody>
      </p:sp>
    </p:spTree>
    <p:extLst>
      <p:ext uri="{BB962C8B-B14F-4D97-AF65-F5344CB8AC3E}">
        <p14:creationId xmlns:p14="http://schemas.microsoft.com/office/powerpoint/2010/main" val="3776350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381000"/>
            <a:ext cx="9779183" cy="1325563"/>
          </a:xfrm>
        </p:spPr>
        <p:txBody>
          <a:bodyPr/>
          <a:lstStyle/>
          <a:p>
            <a:r>
              <a:rPr lang="el-GR" dirty="0"/>
              <a:t>Περιεχόμενα</a:t>
            </a:r>
            <a:endParaRPr lang="en-US" dirty="0"/>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9779182" cy="3366815"/>
          </a:xfrm>
        </p:spPr>
        <p:txBody>
          <a:bodyPr vert="horz" lIns="91440" tIns="45720" rIns="91440" bIns="45720" rtlCol="0" anchor="t">
            <a:normAutofit fontScale="92500" lnSpcReduction="20000"/>
          </a:bodyPr>
          <a:lstStyle/>
          <a:p>
            <a:r>
              <a:rPr lang="el-GR" dirty="0"/>
              <a:t>Εισαγωγή</a:t>
            </a:r>
          </a:p>
          <a:p>
            <a:r>
              <a:rPr lang="el-GR" dirty="0"/>
              <a:t>Περιγραφή του Προβλήματος</a:t>
            </a:r>
          </a:p>
          <a:p>
            <a:r>
              <a:rPr lang="el-GR" dirty="0"/>
              <a:t>Ανάλυση</a:t>
            </a:r>
          </a:p>
          <a:p>
            <a:r>
              <a:rPr lang="el-GR" dirty="0"/>
              <a:t>Σχεδίαση</a:t>
            </a:r>
          </a:p>
          <a:p>
            <a:r>
              <a:rPr lang="el-GR" dirty="0"/>
              <a:t>Υλοποίηση</a:t>
            </a:r>
          </a:p>
          <a:p>
            <a:r>
              <a:rPr lang="el-GR" dirty="0"/>
              <a:t>Εκτέλεση</a:t>
            </a:r>
          </a:p>
          <a:p>
            <a:r>
              <a:rPr lang="el-GR" dirty="0"/>
              <a:t>Κάλυψη Κριτηρίων	</a:t>
            </a:r>
          </a:p>
          <a:p>
            <a:r>
              <a:rPr lang="el-GR" dirty="0"/>
              <a:t>Βιβλιογραφία</a:t>
            </a:r>
          </a:p>
          <a:p>
            <a:endParaRPr lang="en-US" dirty="0"/>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1325608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l-GR" dirty="0"/>
              <a:t>Εισαγωγή</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2" y="2653167"/>
            <a:ext cx="9779183" cy="3436483"/>
          </a:xfrm>
        </p:spPr>
        <p:txBody>
          <a:bodyPr vert="horz" lIns="91440" tIns="45720" rIns="91440" bIns="45720" rtlCol="0" anchor="t">
            <a:normAutofit/>
          </a:bodyPr>
          <a:lstStyle/>
          <a:p>
            <a:pPr marL="457200" marR="0" indent="457200">
              <a:lnSpc>
                <a:spcPct val="107000"/>
              </a:lnSpc>
              <a:spcBef>
                <a:spcPts val="0"/>
              </a:spcBef>
              <a:spcAft>
                <a:spcPts val="800"/>
              </a:spcAft>
            </a:pPr>
            <a:r>
              <a:rPr lang="el-GR" dirty="0">
                <a:effectLst/>
                <a:latin typeface="Calibri" panose="020F0502020204030204" pitchFamily="34" charset="0"/>
                <a:ea typeface="Calibri" panose="020F0502020204030204" pitchFamily="34" charset="0"/>
                <a:cs typeface="Times New Roman" panose="02020603050405020304" pitchFamily="18" charset="0"/>
              </a:rPr>
              <a:t>Στόχος της εργασίας ήταν η δημιουργία ενός παιχνιδιού που θα δίνει επιλογές και ελευθερία στον παίκτη. Εκείνος θα επιλέγει πως θα παίξει το παιχνίδι, αν θέλει να μάθει όλη την ιστορία ή να κατευθυνθεί αμέσως στο τέλος του παιχνιδιού. Αυτό από μόνο του θα δίνει στον χρήστη την δυνατότητα να επιλέξει εκείνος την δυσκολία , καθώς το παιχνίδι έχει στηθεί έτσι ώστε να του δίνει τα κατάλληλα εργαλεία για να κάνει ευκολότερη την πορεία του. Η εργασία θα πραγματοποιηθεί στο περιβάλλον της </a:t>
            </a:r>
            <a:r>
              <a:rPr lang="en-US" dirty="0">
                <a:effectLst/>
                <a:latin typeface="Calibri" panose="020F0502020204030204" pitchFamily="34" charset="0"/>
                <a:ea typeface="Calibri" panose="020F0502020204030204" pitchFamily="34" charset="0"/>
                <a:cs typeface="Times New Roman" panose="02020603050405020304" pitchFamily="18" charset="0"/>
              </a:rPr>
              <a:t>Unity </a:t>
            </a:r>
            <a:r>
              <a:rPr lang="el-GR" dirty="0">
                <a:effectLst/>
                <a:latin typeface="Calibri" panose="020F0502020204030204" pitchFamily="34" charset="0"/>
                <a:ea typeface="Calibri" panose="020F0502020204030204" pitchFamily="34" charset="0"/>
                <a:cs typeface="Times New Roman" panose="02020603050405020304" pitchFamily="18" charset="0"/>
              </a:rPr>
              <a:t>και ο κώδικας θα είναι γραμμένος σε γλώσσα </a:t>
            </a:r>
            <a:r>
              <a:rPr lang="en-US" dirty="0">
                <a:effectLst/>
                <a:latin typeface="Calibri" panose="020F0502020204030204" pitchFamily="34" charset="0"/>
                <a:ea typeface="Calibri" panose="020F0502020204030204" pitchFamily="34" charset="0"/>
                <a:cs typeface="Times New Roman" panose="02020603050405020304" pitchFamily="18" charset="0"/>
              </a:rPr>
              <a:t>C</a:t>
            </a:r>
            <a:r>
              <a:rPr lang="el-GR" dirty="0">
                <a:effectLst/>
                <a:latin typeface="Calibri" panose="020F0502020204030204" pitchFamily="34" charset="0"/>
                <a:ea typeface="Calibri" panose="020F0502020204030204" pitchFamily="34" charset="0"/>
                <a:cs typeface="Times New Roman" panose="02020603050405020304" pitchFamily="18" charset="0"/>
              </a:rPr>
              <a: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1639799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10B19-F4CC-4FB0-972E-2F98149B3878}"/>
              </a:ext>
            </a:extLst>
          </p:cNvPr>
          <p:cNvSpPr>
            <a:spLocks noGrp="1"/>
          </p:cNvSpPr>
          <p:nvPr>
            <p:ph type="title"/>
          </p:nvPr>
        </p:nvSpPr>
        <p:spPr/>
        <p:txBody>
          <a:bodyPr/>
          <a:lstStyle/>
          <a:p>
            <a:r>
              <a:rPr lang="el-GR" dirty="0"/>
              <a:t>Περιγραφή του Προβλήματος</a:t>
            </a:r>
            <a:endParaRPr lang="en-US" dirty="0"/>
          </a:p>
        </p:txBody>
      </p:sp>
      <p:sp>
        <p:nvSpPr>
          <p:cNvPr id="3" name="Text Placeholder 2">
            <a:extLst>
              <a:ext uri="{FF2B5EF4-FFF2-40B4-BE49-F238E27FC236}">
                <a16:creationId xmlns:a16="http://schemas.microsoft.com/office/drawing/2014/main" id="{68AD1500-A910-44F5-8A39-0A2C33641FA9}"/>
              </a:ext>
            </a:extLst>
          </p:cNvPr>
          <p:cNvSpPr>
            <a:spLocks noGrp="1"/>
          </p:cNvSpPr>
          <p:nvPr>
            <p:ph type="body" idx="1"/>
          </p:nvPr>
        </p:nvSpPr>
        <p:spPr>
          <a:xfrm>
            <a:off x="881007" y="2374530"/>
            <a:ext cx="9779183" cy="3436483"/>
          </a:xfrm>
        </p:spPr>
        <p:txBody>
          <a:bodyPr/>
          <a:lstStyle/>
          <a:p>
            <a:pPr marL="457200" marR="0" indent="457200">
              <a:lnSpc>
                <a:spcPct val="107000"/>
              </a:lnSpc>
              <a:spcBef>
                <a:spcPts val="0"/>
              </a:spcBef>
              <a:spcAft>
                <a:spcPts val="800"/>
              </a:spcAft>
            </a:pPr>
            <a:r>
              <a:rPr lang="el-GR" sz="1400" dirty="0">
                <a:effectLst/>
                <a:latin typeface="Calibri" panose="020F0502020204030204" pitchFamily="34" charset="0"/>
                <a:ea typeface="Calibri" panose="020F0502020204030204" pitchFamily="34" charset="0"/>
                <a:cs typeface="Times New Roman" panose="02020603050405020304" pitchFamily="18" charset="0"/>
              </a:rPr>
              <a:t>Το μάθημα θα εξεταστεί αποκλειστικά με την πραγματοποίηση απαλλακτικής εργασίας (ατομικά ή σε ομάδες έως 3 ατόμων). Το αντικείμενο της εργασίας είναι η δημιουργία ενός 2</a:t>
            </a:r>
            <a:r>
              <a:rPr lang="en-US" sz="1400" dirty="0">
                <a:effectLst/>
                <a:latin typeface="Calibri" panose="020F0502020204030204" pitchFamily="34" charset="0"/>
                <a:ea typeface="Calibri" panose="020F0502020204030204" pitchFamily="34" charset="0"/>
                <a:cs typeface="Times New Roman" panose="02020603050405020304" pitchFamily="18" charset="0"/>
              </a:rPr>
              <a:t>D</a:t>
            </a:r>
            <a:r>
              <a:rPr lang="el-GR" sz="1400" dirty="0">
                <a:effectLst/>
                <a:latin typeface="Calibri" panose="020F0502020204030204" pitchFamily="34" charset="0"/>
                <a:ea typeface="Calibri" panose="020F0502020204030204" pitchFamily="34" charset="0"/>
                <a:cs typeface="Times New Roman" panose="02020603050405020304" pitchFamily="18" charset="0"/>
              </a:rPr>
              <a:t> ή 3</a:t>
            </a:r>
            <a:r>
              <a:rPr lang="en-US" sz="1400" dirty="0">
                <a:effectLst/>
                <a:latin typeface="Calibri" panose="020F0502020204030204" pitchFamily="34" charset="0"/>
                <a:ea typeface="Calibri" panose="020F0502020204030204" pitchFamily="34" charset="0"/>
                <a:cs typeface="Times New Roman" panose="02020603050405020304" pitchFamily="18" charset="0"/>
              </a:rPr>
              <a:t>D</a:t>
            </a:r>
            <a:r>
              <a:rPr lang="el-GR" sz="1400" dirty="0">
                <a:effectLst/>
                <a:latin typeface="Calibri" panose="020F0502020204030204" pitchFamily="34" charset="0"/>
                <a:ea typeface="Calibri" panose="020F0502020204030204" pitchFamily="34" charset="0"/>
                <a:cs typeface="Times New Roman" panose="02020603050405020304" pitchFamily="18" charset="0"/>
              </a:rPr>
              <a:t> παιχνιδιού χρησιμοποιώντας την πλατφόρμα της </a:t>
            </a:r>
            <a:r>
              <a:rPr lang="en-US" sz="1400" dirty="0">
                <a:effectLst/>
                <a:latin typeface="Calibri" panose="020F0502020204030204" pitchFamily="34" charset="0"/>
                <a:ea typeface="Calibri" panose="020F0502020204030204" pitchFamily="34" charset="0"/>
                <a:cs typeface="Times New Roman" panose="02020603050405020304" pitchFamily="18" charset="0"/>
              </a:rPr>
              <a:t>Unity</a:t>
            </a:r>
            <a:r>
              <a:rPr lang="el-GR" sz="1400" dirty="0">
                <a:effectLst/>
                <a:latin typeface="Calibri" panose="020F0502020204030204" pitchFamily="34" charset="0"/>
                <a:ea typeface="Calibri" panose="020F0502020204030204" pitchFamily="34" charset="0"/>
                <a:cs typeface="Times New Roman" panose="02020603050405020304" pitchFamily="18" charset="0"/>
              </a:rPr>
              <a:t> 3</a:t>
            </a:r>
            <a:r>
              <a:rPr lang="en-US" sz="1400" dirty="0">
                <a:effectLst/>
                <a:latin typeface="Calibri" panose="020F0502020204030204" pitchFamily="34" charset="0"/>
                <a:ea typeface="Calibri" panose="020F0502020204030204" pitchFamily="34" charset="0"/>
                <a:cs typeface="Times New Roman" panose="02020603050405020304" pitchFamily="18" charset="0"/>
              </a:rPr>
              <a:t>D</a:t>
            </a:r>
            <a:r>
              <a:rPr lang="el-GR" sz="14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107000"/>
              </a:lnSpc>
              <a:spcBef>
                <a:spcPts val="0"/>
              </a:spcBef>
              <a:spcAft>
                <a:spcPts val="800"/>
              </a:spcAft>
            </a:pPr>
            <a:r>
              <a:rPr lang="el-GR" sz="1400" dirty="0">
                <a:effectLst/>
                <a:latin typeface="Calibri" panose="020F0502020204030204" pitchFamily="34" charset="0"/>
                <a:ea typeface="Calibri" panose="020F0502020204030204" pitchFamily="34" charset="0"/>
                <a:cs typeface="Times New Roman" panose="02020603050405020304" pitchFamily="18" charset="0"/>
              </a:rPr>
              <a:t>Το παιχνίδι πρέπει οπωσδήποτε να διαθέτει (όταν είναι εφαρμόσιμο αυτό):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107000"/>
              </a:lnSpc>
              <a:spcBef>
                <a:spcPts val="0"/>
              </a:spcBef>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sym typeface="Symbol" panose="05050102010706020507" pitchFamily="18" charset="2"/>
              </a:rPr>
              <a:t></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l-GR" sz="1400" dirty="0">
                <a:effectLst/>
                <a:latin typeface="Calibri" panose="020F0502020204030204" pitchFamily="34" charset="0"/>
                <a:ea typeface="Calibri" panose="020F0502020204030204" pitchFamily="34" charset="0"/>
                <a:cs typeface="Times New Roman" panose="02020603050405020304" pitchFamily="18" charset="0"/>
              </a:rPr>
              <a:t>Εισαγωγική Οθόνη</a:t>
            </a:r>
            <a:r>
              <a:rPr lang="en-US" sz="1400" dirty="0">
                <a:effectLst/>
                <a:latin typeface="Calibri" panose="020F0502020204030204" pitchFamily="34" charset="0"/>
                <a:ea typeface="Calibri" panose="020F0502020204030204" pitchFamily="34" charset="0"/>
                <a:cs typeface="Times New Roman" panose="02020603050405020304" pitchFamily="18" charset="0"/>
              </a:rPr>
              <a:t> (Entry Screen)</a:t>
            </a:r>
          </a:p>
          <a:p>
            <a:pPr marL="457200" marR="0" indent="457200">
              <a:lnSpc>
                <a:spcPct val="107000"/>
              </a:lnSpc>
              <a:spcBef>
                <a:spcPts val="0"/>
              </a:spcBef>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sym typeface="Symbol" panose="05050102010706020507" pitchFamily="18" charset="2"/>
              </a:rPr>
              <a:t></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l-GR" sz="1400" dirty="0">
                <a:effectLst/>
                <a:latin typeface="Calibri" panose="020F0502020204030204" pitchFamily="34" charset="0"/>
                <a:ea typeface="Calibri" panose="020F0502020204030204" pitchFamily="34" charset="0"/>
                <a:cs typeface="Times New Roman" panose="02020603050405020304" pitchFamily="18" charset="0"/>
              </a:rPr>
              <a:t>Μενού Εισαγωγικής Οθόνης</a:t>
            </a:r>
            <a:r>
              <a:rPr lang="en-US" sz="1400" dirty="0">
                <a:effectLst/>
                <a:latin typeface="Calibri" panose="020F0502020204030204" pitchFamily="34" charset="0"/>
                <a:ea typeface="Calibri" panose="020F0502020204030204" pitchFamily="34" charset="0"/>
                <a:cs typeface="Times New Roman" panose="02020603050405020304" pitchFamily="18" charset="0"/>
              </a:rPr>
              <a:t> {Start, Continue, Preferences, Difficulty (Easy, Moderate, Expert), Quit} </a:t>
            </a:r>
          </a:p>
          <a:p>
            <a:pPr marL="457200" marR="0" indent="457200">
              <a:lnSpc>
                <a:spcPct val="107000"/>
              </a:lnSpc>
              <a:spcBef>
                <a:spcPts val="0"/>
              </a:spcBef>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sym typeface="Symbol" panose="05050102010706020507" pitchFamily="18" charset="2"/>
              </a:rPr>
              <a:t></a:t>
            </a:r>
            <a:r>
              <a:rPr lang="en-US" sz="1400" dirty="0">
                <a:effectLst/>
                <a:latin typeface="Calibri" panose="020F0502020204030204" pitchFamily="34" charset="0"/>
                <a:ea typeface="Calibri" panose="020F0502020204030204" pitchFamily="34" charset="0"/>
                <a:cs typeface="Times New Roman" panose="02020603050405020304" pitchFamily="18" charset="0"/>
              </a:rPr>
              <a:t> Help screen</a:t>
            </a:r>
            <a:r>
              <a:rPr lang="el-GR" sz="1400" dirty="0">
                <a:effectLst/>
                <a:latin typeface="Calibri" panose="020F0502020204030204" pitchFamily="34" charset="0"/>
                <a:ea typeface="Calibri" panose="020F0502020204030204" pitchFamily="34" charset="0"/>
                <a:cs typeface="Times New Roman" panose="02020603050405020304" pitchFamily="18" charset="0"/>
              </a:rPr>
              <a:t> που θα κάνει </a:t>
            </a:r>
            <a:r>
              <a:rPr lang="en-US" sz="1400" dirty="0">
                <a:effectLst/>
                <a:latin typeface="Calibri" panose="020F0502020204030204" pitchFamily="34" charset="0"/>
                <a:ea typeface="Calibri" panose="020F0502020204030204" pitchFamily="34" charset="0"/>
                <a:cs typeface="Times New Roman" panose="02020603050405020304" pitchFamily="18" charset="0"/>
              </a:rPr>
              <a:t>pause</a:t>
            </a:r>
            <a:r>
              <a:rPr lang="el-GR" sz="1400" dirty="0">
                <a:effectLst/>
                <a:latin typeface="Calibri" panose="020F0502020204030204" pitchFamily="34" charset="0"/>
                <a:ea typeface="Calibri" panose="020F0502020204030204" pitchFamily="34" charset="0"/>
                <a:cs typeface="Times New Roman" panose="02020603050405020304" pitchFamily="18" charset="0"/>
              </a:rPr>
              <a:t> το παιχνίδι, θα εμφανίζεται με χρήση του πλήκτρου </a:t>
            </a:r>
            <a:r>
              <a:rPr lang="en-US" sz="1400" dirty="0">
                <a:effectLst/>
                <a:latin typeface="Calibri" panose="020F0502020204030204" pitchFamily="34" charset="0"/>
                <a:ea typeface="Calibri" panose="020F0502020204030204" pitchFamily="34" charset="0"/>
                <a:cs typeface="Times New Roman" panose="02020603050405020304" pitchFamily="18" charset="0"/>
              </a:rPr>
              <a:t>F</a:t>
            </a:r>
            <a:r>
              <a:rPr lang="el-GR" sz="1400" dirty="0">
                <a:effectLst/>
                <a:latin typeface="Calibri" panose="020F0502020204030204" pitchFamily="34" charset="0"/>
                <a:ea typeface="Calibri" panose="020F0502020204030204" pitchFamily="34" charset="0"/>
                <a:cs typeface="Times New Roman" panose="02020603050405020304" pitchFamily="18" charset="0"/>
              </a:rPr>
              <a:t>1 (</a:t>
            </a:r>
            <a:r>
              <a:rPr lang="en-US" sz="1400" dirty="0">
                <a:effectLst/>
                <a:latin typeface="Calibri" panose="020F0502020204030204" pitchFamily="34" charset="0"/>
                <a:ea typeface="Calibri" panose="020F0502020204030204" pitchFamily="34" charset="0"/>
                <a:cs typeface="Times New Roman" panose="02020603050405020304" pitchFamily="18" charset="0"/>
              </a:rPr>
              <a:t>F</a:t>
            </a:r>
            <a:r>
              <a:rPr lang="el-GR" sz="1400" dirty="0">
                <a:effectLst/>
                <a:latin typeface="Calibri" panose="020F0502020204030204" pitchFamily="34" charset="0"/>
                <a:ea typeface="Calibri" panose="020F0502020204030204" pitchFamily="34" charset="0"/>
                <a:cs typeface="Times New Roman" panose="02020603050405020304" pitchFamily="18" charset="0"/>
              </a:rPr>
              <a:t>1 </a:t>
            </a:r>
            <a:r>
              <a:rPr lang="en-US" sz="1400" dirty="0">
                <a:effectLst/>
                <a:latin typeface="Calibri" panose="020F0502020204030204" pitchFamily="34" charset="0"/>
                <a:ea typeface="Calibri" panose="020F0502020204030204" pitchFamily="34" charset="0"/>
                <a:cs typeface="Times New Roman" panose="02020603050405020304" pitchFamily="18" charset="0"/>
              </a:rPr>
              <a:t>Keystroke</a:t>
            </a:r>
            <a:r>
              <a:rPr lang="el-GR" sz="1400" dirty="0">
                <a:effectLst/>
                <a:latin typeface="Calibri" panose="020F0502020204030204" pitchFamily="34" charset="0"/>
                <a:ea typeface="Calibri" panose="020F0502020204030204" pitchFamily="34" charset="0"/>
                <a:cs typeface="Times New Roman" panose="02020603050405020304" pitchFamily="18" charset="0"/>
              </a:rPr>
              <a:t>) και θα δείχνει την λειτουργικότητα των πλήκτρων, τους κανόνες του παιχνιδιού, τον στόχο του παίκτη, κ.λπ.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107000"/>
              </a:lnSpc>
              <a:spcBef>
                <a:spcPts val="0"/>
              </a:spcBef>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sym typeface="Symbol" panose="05050102010706020507" pitchFamily="18" charset="2"/>
              </a:rPr>
              <a:t></a:t>
            </a:r>
            <a:r>
              <a:rPr lang="en-US" sz="1400" dirty="0">
                <a:effectLst/>
                <a:latin typeface="Calibri" panose="020F0502020204030204" pitchFamily="34" charset="0"/>
                <a:ea typeface="Calibri" panose="020F0502020204030204" pitchFamily="34" charset="0"/>
                <a:cs typeface="Times New Roman" panose="02020603050405020304" pitchFamily="18" charset="0"/>
              </a:rPr>
              <a:t> In</a:t>
            </a:r>
            <a:r>
              <a:rPr lang="el-GR" sz="1400" dirty="0">
                <a:effectLst/>
                <a:latin typeface="Calibri" panose="020F0502020204030204" pitchFamily="34" charset="0"/>
                <a:ea typeface="Calibri" panose="020F0502020204030204" pitchFamily="34" charset="0"/>
                <a:cs typeface="Times New Roman" panose="02020603050405020304" pitchFamily="18" charset="0"/>
              </a:rPr>
              <a:t>-</a:t>
            </a:r>
            <a:r>
              <a:rPr lang="en-US" sz="1400" dirty="0">
                <a:effectLst/>
                <a:latin typeface="Calibri" panose="020F0502020204030204" pitchFamily="34" charset="0"/>
                <a:ea typeface="Calibri" panose="020F0502020204030204" pitchFamily="34" charset="0"/>
                <a:cs typeface="Times New Roman" panose="02020603050405020304" pitchFamily="18" charset="0"/>
              </a:rPr>
              <a:t>game</a:t>
            </a:r>
            <a:r>
              <a:rPr lang="el-GR" sz="1400" dirty="0">
                <a:effectLst/>
                <a:latin typeface="Calibri" panose="020F0502020204030204" pitchFamily="34" charset="0"/>
                <a:ea typeface="Calibri" panose="020F0502020204030204" pitchFamily="34" charset="0"/>
                <a:cs typeface="Times New Roman" panose="02020603050405020304" pitchFamily="18" charset="0"/>
              </a:rPr>
              <a:t> οθόνη με Μενού {</a:t>
            </a:r>
            <a:r>
              <a:rPr lang="en-US" sz="1400" dirty="0">
                <a:effectLst/>
                <a:latin typeface="Calibri" panose="020F0502020204030204" pitchFamily="34" charset="0"/>
                <a:ea typeface="Calibri" panose="020F0502020204030204" pitchFamily="34" charset="0"/>
                <a:cs typeface="Times New Roman" panose="02020603050405020304" pitchFamily="18" charset="0"/>
              </a:rPr>
              <a:t>Save</a:t>
            </a:r>
            <a:r>
              <a:rPr lang="el-GR"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a:effectLst/>
                <a:latin typeface="Calibri" panose="020F0502020204030204" pitchFamily="34" charset="0"/>
                <a:ea typeface="Calibri" panose="020F0502020204030204" pitchFamily="34" charset="0"/>
                <a:cs typeface="Times New Roman" panose="02020603050405020304" pitchFamily="18" charset="0"/>
              </a:rPr>
              <a:t>Load</a:t>
            </a:r>
            <a:r>
              <a:rPr lang="el-GR"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a:effectLst/>
                <a:latin typeface="Calibri" panose="020F0502020204030204" pitchFamily="34" charset="0"/>
                <a:ea typeface="Calibri" panose="020F0502020204030204" pitchFamily="34" charset="0"/>
                <a:cs typeface="Times New Roman" panose="02020603050405020304" pitchFamily="18" charset="0"/>
              </a:rPr>
              <a:t>Preferences</a:t>
            </a:r>
            <a:r>
              <a:rPr lang="el-GR"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a:effectLst/>
                <a:latin typeface="Calibri" panose="020F0502020204030204" pitchFamily="34" charset="0"/>
                <a:ea typeface="Calibri" panose="020F0502020204030204" pitchFamily="34" charset="0"/>
                <a:cs typeface="Times New Roman" panose="02020603050405020304" pitchFamily="18" charset="0"/>
              </a:rPr>
              <a:t>Continue</a:t>
            </a:r>
            <a:r>
              <a:rPr lang="el-GR"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a:effectLst/>
                <a:latin typeface="Calibri" panose="020F0502020204030204" pitchFamily="34" charset="0"/>
                <a:ea typeface="Calibri" panose="020F0502020204030204" pitchFamily="34" charset="0"/>
                <a:cs typeface="Times New Roman" panose="02020603050405020304" pitchFamily="18" charset="0"/>
              </a:rPr>
              <a:t>Quit</a:t>
            </a:r>
            <a:r>
              <a:rPr lang="el-GR" sz="1400" dirty="0">
                <a:effectLst/>
                <a:latin typeface="Calibri" panose="020F0502020204030204" pitchFamily="34" charset="0"/>
                <a:ea typeface="Calibri" panose="020F0502020204030204" pitchFamily="34" charset="0"/>
                <a:cs typeface="Times New Roman" panose="02020603050405020304" pitchFamily="18" charset="0"/>
              </a:rPr>
              <a:t>} που θα κάνει </a:t>
            </a:r>
            <a:r>
              <a:rPr lang="en-US" sz="1400" dirty="0">
                <a:effectLst/>
                <a:latin typeface="Calibri" panose="020F0502020204030204" pitchFamily="34" charset="0"/>
                <a:ea typeface="Calibri" panose="020F0502020204030204" pitchFamily="34" charset="0"/>
                <a:cs typeface="Times New Roman" panose="02020603050405020304" pitchFamily="18" charset="0"/>
              </a:rPr>
              <a:t>pause</a:t>
            </a:r>
            <a:r>
              <a:rPr lang="el-GR" sz="1400" dirty="0">
                <a:effectLst/>
                <a:latin typeface="Calibri" panose="020F0502020204030204" pitchFamily="34" charset="0"/>
                <a:ea typeface="Calibri" panose="020F0502020204030204" pitchFamily="34" charset="0"/>
                <a:cs typeface="Times New Roman" panose="02020603050405020304" pitchFamily="18" charset="0"/>
              </a:rPr>
              <a:t> το παιχνίδι, και θα εμφανίζεται με χρήση του πλήκτρου </a:t>
            </a:r>
            <a:r>
              <a:rPr lang="en-US" sz="1400" dirty="0">
                <a:effectLst/>
                <a:latin typeface="Calibri" panose="020F0502020204030204" pitchFamily="34" charset="0"/>
                <a:ea typeface="Calibri" panose="020F0502020204030204" pitchFamily="34" charset="0"/>
                <a:cs typeface="Times New Roman" panose="02020603050405020304" pitchFamily="18" charset="0"/>
              </a:rPr>
              <a:t>F</a:t>
            </a:r>
            <a:r>
              <a:rPr lang="el-GR" sz="1400" dirty="0">
                <a:effectLst/>
                <a:latin typeface="Calibri" panose="020F0502020204030204" pitchFamily="34" charset="0"/>
                <a:ea typeface="Calibri" panose="020F0502020204030204" pitchFamily="34" charset="0"/>
                <a:cs typeface="Times New Roman" panose="02020603050405020304" pitchFamily="18" charset="0"/>
              </a:rPr>
              <a:t>2 (</a:t>
            </a:r>
            <a:r>
              <a:rPr lang="en-US" sz="1400" dirty="0">
                <a:effectLst/>
                <a:latin typeface="Calibri" panose="020F0502020204030204" pitchFamily="34" charset="0"/>
                <a:ea typeface="Calibri" panose="020F0502020204030204" pitchFamily="34" charset="0"/>
                <a:cs typeface="Times New Roman" panose="02020603050405020304" pitchFamily="18" charset="0"/>
              </a:rPr>
              <a:t>F</a:t>
            </a:r>
            <a:r>
              <a:rPr lang="el-GR" sz="1400" dirty="0">
                <a:effectLst/>
                <a:latin typeface="Calibri" panose="020F0502020204030204" pitchFamily="34" charset="0"/>
                <a:ea typeface="Calibri" panose="020F0502020204030204" pitchFamily="34" charset="0"/>
                <a:cs typeface="Times New Roman" panose="02020603050405020304" pitchFamily="18" charset="0"/>
              </a:rPr>
              <a:t>2 </a:t>
            </a:r>
            <a:r>
              <a:rPr lang="en-US" sz="1400" dirty="0">
                <a:effectLst/>
                <a:latin typeface="Calibri" panose="020F0502020204030204" pitchFamily="34" charset="0"/>
                <a:ea typeface="Calibri" panose="020F0502020204030204" pitchFamily="34" charset="0"/>
                <a:cs typeface="Times New Roman" panose="02020603050405020304" pitchFamily="18" charset="0"/>
              </a:rPr>
              <a:t>Keystroke</a:t>
            </a:r>
            <a:r>
              <a:rPr lang="el-GR" sz="14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107000"/>
              </a:lnSpc>
              <a:spcBef>
                <a:spcPts val="0"/>
              </a:spcBef>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sym typeface="Symbol" panose="05050102010706020507" pitchFamily="18" charset="2"/>
              </a:rPr>
              <a:t></a:t>
            </a:r>
            <a:r>
              <a:rPr lang="el-GR" sz="1400" dirty="0">
                <a:effectLst/>
                <a:latin typeface="Calibri" panose="020F0502020204030204" pitchFamily="34" charset="0"/>
                <a:ea typeface="Calibri" panose="020F0502020204030204" pitchFamily="34" charset="0"/>
                <a:cs typeface="Times New Roman" panose="02020603050405020304" pitchFamily="18" charset="0"/>
              </a:rPr>
              <a:t> Έξοδος από το παιχνίδι με την χρήση του πλήκτρου </a:t>
            </a:r>
            <a:r>
              <a:rPr lang="en-US" sz="1400" dirty="0">
                <a:effectLst/>
                <a:latin typeface="Calibri" panose="020F0502020204030204" pitchFamily="34" charset="0"/>
                <a:ea typeface="Calibri" panose="020F0502020204030204" pitchFamily="34" charset="0"/>
                <a:cs typeface="Times New Roman" panose="02020603050405020304" pitchFamily="18" charset="0"/>
              </a:rPr>
              <a:t>Esc</a:t>
            </a:r>
            <a:r>
              <a:rPr lang="el-GR" sz="1400" dirty="0">
                <a:effectLst/>
                <a:latin typeface="Calibri" panose="020F0502020204030204" pitchFamily="34" charset="0"/>
                <a:ea typeface="Calibri" panose="020F0502020204030204" pitchFamily="34" charset="0"/>
                <a:cs typeface="Times New Roman" panose="02020603050405020304" pitchFamily="18" charset="0"/>
              </a:rPr>
              <a:t> οπότε θα εμφανίζεται η εισαγωγική οθόνη με το μενού της Το παιχνίδι μπορεί προαιρετικά να διαθέτει ένα εξελιγμένο </a:t>
            </a:r>
            <a:r>
              <a:rPr lang="en-US" sz="1400" dirty="0">
                <a:effectLst/>
                <a:latin typeface="Calibri" panose="020F0502020204030204" pitchFamily="34" charset="0"/>
                <a:ea typeface="Calibri" panose="020F0502020204030204" pitchFamily="34" charset="0"/>
                <a:cs typeface="Times New Roman" panose="02020603050405020304" pitchFamily="18" charset="0"/>
              </a:rPr>
              <a:t>HUD Interface</a:t>
            </a:r>
            <a:r>
              <a:rPr lang="el-GR" sz="1400" dirty="0">
                <a:effectLst/>
                <a:latin typeface="Calibri" panose="020F0502020204030204" pitchFamily="34" charset="0"/>
                <a:ea typeface="Calibri" panose="020F0502020204030204" pitchFamily="34" charset="0"/>
                <a:cs typeface="Times New Roman" panose="02020603050405020304" pitchFamily="18" charset="0"/>
              </a:rPr>
              <a:t> (ή ιδέες από αυτό)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107000"/>
              </a:lnSpc>
              <a:spcBef>
                <a:spcPts val="0"/>
              </a:spcBef>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sym typeface="Symbol" panose="05050102010706020507" pitchFamily="18" charset="2"/>
              </a:rPr>
              <a:t></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l-GR" sz="1400" dirty="0">
                <a:effectLst/>
                <a:latin typeface="Calibri" panose="020F0502020204030204" pitchFamily="34" charset="0"/>
                <a:ea typeface="Calibri" panose="020F0502020204030204" pitchFamily="34" charset="0"/>
                <a:cs typeface="Times New Roman" panose="02020603050405020304" pitchFamily="18" charset="0"/>
              </a:rPr>
              <a:t>Παράδειγμα Ιδανικού </a:t>
            </a:r>
            <a:r>
              <a:rPr lang="en-US" sz="1400" dirty="0">
                <a:effectLst/>
                <a:latin typeface="Calibri" panose="020F0502020204030204" pitchFamily="34" charset="0"/>
                <a:ea typeface="Calibri" panose="020F0502020204030204" pitchFamily="34" charset="0"/>
                <a:cs typeface="Times New Roman" panose="02020603050405020304" pitchFamily="18" charset="0"/>
              </a:rPr>
              <a:t>Basic Game HUD Interface</a:t>
            </a:r>
          </a:p>
          <a:p>
            <a:endParaRPr lang="en-US" dirty="0"/>
          </a:p>
        </p:txBody>
      </p:sp>
      <p:sp>
        <p:nvSpPr>
          <p:cNvPr id="6" name="Slide Number Placeholder 5">
            <a:extLst>
              <a:ext uri="{FF2B5EF4-FFF2-40B4-BE49-F238E27FC236}">
                <a16:creationId xmlns:a16="http://schemas.microsoft.com/office/drawing/2014/main" id="{5952A833-77D3-44BF-953A-35AA6F265A90}"/>
              </a:ext>
            </a:extLst>
          </p:cNvPr>
          <p:cNvSpPr>
            <a:spLocks noGrp="1"/>
          </p:cNvSpPr>
          <p:nvPr>
            <p:ph type="sldNum" sz="quarter" idx="12"/>
          </p:nvPr>
        </p:nvSpPr>
        <p:spPr/>
        <p:txBody>
          <a:bodyPr/>
          <a:lstStyle/>
          <a:p>
            <a:fld id="{294A09A9-5501-47C1-A89A-A340965A2BE2}" type="slidenum">
              <a:rPr lang="en-US" smtClean="0"/>
              <a:pPr/>
              <a:t>4</a:t>
            </a:fld>
            <a:endParaRPr lang="en-US" dirty="0"/>
          </a:p>
        </p:txBody>
      </p:sp>
    </p:spTree>
    <p:extLst>
      <p:ext uri="{BB962C8B-B14F-4D97-AF65-F5344CB8AC3E}">
        <p14:creationId xmlns:p14="http://schemas.microsoft.com/office/powerpoint/2010/main" val="2420877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345B3-EA68-46AF-9E0B-272F709C9869}"/>
              </a:ext>
            </a:extLst>
          </p:cNvPr>
          <p:cNvSpPr>
            <a:spLocks noGrp="1"/>
          </p:cNvSpPr>
          <p:nvPr>
            <p:ph type="title"/>
          </p:nvPr>
        </p:nvSpPr>
        <p:spPr/>
        <p:txBody>
          <a:bodyPr/>
          <a:lstStyle/>
          <a:p>
            <a:r>
              <a:rPr lang="el-GR" dirty="0"/>
              <a:t>Ανάλυση</a:t>
            </a:r>
            <a:endParaRPr lang="en-US" dirty="0"/>
          </a:p>
        </p:txBody>
      </p:sp>
      <p:sp>
        <p:nvSpPr>
          <p:cNvPr id="3" name="Text Placeholder 2">
            <a:extLst>
              <a:ext uri="{FF2B5EF4-FFF2-40B4-BE49-F238E27FC236}">
                <a16:creationId xmlns:a16="http://schemas.microsoft.com/office/drawing/2014/main" id="{A876DCCA-21FC-42BB-A9E0-5DB0CA8B4857}"/>
              </a:ext>
            </a:extLst>
          </p:cNvPr>
          <p:cNvSpPr>
            <a:spLocks noGrp="1"/>
          </p:cNvSpPr>
          <p:nvPr>
            <p:ph type="body" idx="1"/>
          </p:nvPr>
        </p:nvSpPr>
        <p:spPr>
          <a:xfrm>
            <a:off x="1167491" y="2313215"/>
            <a:ext cx="9779183" cy="3436483"/>
          </a:xfrm>
        </p:spPr>
        <p:txBody>
          <a:bodyPr/>
          <a:lstStyle/>
          <a:p>
            <a:pPr marL="0" marR="0">
              <a:lnSpc>
                <a:spcPct val="107000"/>
              </a:lnSpc>
              <a:spcBef>
                <a:spcPts val="0"/>
              </a:spcBef>
              <a:spcAft>
                <a:spcPts val="800"/>
              </a:spcAft>
            </a:pPr>
            <a:r>
              <a:rPr lang="el-GR" sz="1800" dirty="0">
                <a:effectLst/>
                <a:latin typeface="Calibri" panose="020F0502020204030204" pitchFamily="34" charset="0"/>
                <a:ea typeface="Calibri" panose="020F0502020204030204" pitchFamily="34" charset="0"/>
                <a:cs typeface="Times New Roman" panose="02020603050405020304" pitchFamily="18" charset="0"/>
              </a:rPr>
              <a:t>Τεχνικά χαρακτηριστικά Η/Υ:</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Device name	DESKTOP-6JK7834</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Processor	AMD Ryzen 5 3600X 6-Core Processor   (3.80 GHz)</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GPU 		Nvidia GTX 1070 (8GB VRAM)</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Installed RAM	16.0 GB</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System type		64-bit operating system, x64-based processor</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Monitor 	LG UL600</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Resolution	3840 × 2160</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l-GR" sz="1800" dirty="0">
                <a:effectLst/>
                <a:latin typeface="Calibri" panose="020F0502020204030204" pitchFamily="34" charset="0"/>
                <a:ea typeface="Calibri" panose="020F0502020204030204" pitchFamily="34" charset="0"/>
                <a:cs typeface="Times New Roman" panose="02020603050405020304" pitchFamily="18" charset="0"/>
              </a:rPr>
              <a:t>Έκδοση </a:t>
            </a:r>
            <a:r>
              <a:rPr lang="en-US" sz="1800" dirty="0">
                <a:effectLst/>
                <a:latin typeface="Calibri" panose="020F0502020204030204" pitchFamily="34" charset="0"/>
                <a:ea typeface="Calibri" panose="020F0502020204030204" pitchFamily="34" charset="0"/>
                <a:cs typeface="Times New Roman" panose="02020603050405020304" pitchFamily="18" charset="0"/>
              </a:rPr>
              <a:t>Unity: 2019.4.4f1</a:t>
            </a:r>
          </a:p>
          <a:p>
            <a:endParaRPr lang="en-US" dirty="0"/>
          </a:p>
        </p:txBody>
      </p:sp>
      <p:sp>
        <p:nvSpPr>
          <p:cNvPr id="6" name="Slide Number Placeholder 5">
            <a:extLst>
              <a:ext uri="{FF2B5EF4-FFF2-40B4-BE49-F238E27FC236}">
                <a16:creationId xmlns:a16="http://schemas.microsoft.com/office/drawing/2014/main" id="{B36B51E8-0282-4674-9D63-DD72ED8D57CC}"/>
              </a:ext>
            </a:extLst>
          </p:cNvPr>
          <p:cNvSpPr>
            <a:spLocks noGrp="1"/>
          </p:cNvSpPr>
          <p:nvPr>
            <p:ph type="sldNum" sz="quarter" idx="12"/>
          </p:nvPr>
        </p:nvSpPr>
        <p:spPr/>
        <p:txBody>
          <a:bodyPr/>
          <a:lstStyle/>
          <a:p>
            <a:fld id="{294A09A9-5501-47C1-A89A-A340965A2BE2}" type="slidenum">
              <a:rPr lang="en-US" smtClean="0"/>
              <a:pPr/>
              <a:t>5</a:t>
            </a:fld>
            <a:endParaRPr lang="en-US" dirty="0"/>
          </a:p>
        </p:txBody>
      </p:sp>
    </p:spTree>
    <p:extLst>
      <p:ext uri="{BB962C8B-B14F-4D97-AF65-F5344CB8AC3E}">
        <p14:creationId xmlns:p14="http://schemas.microsoft.com/office/powerpoint/2010/main" val="1885724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345B3-EA68-46AF-9E0B-272F709C9869}"/>
              </a:ext>
            </a:extLst>
          </p:cNvPr>
          <p:cNvSpPr>
            <a:spLocks noGrp="1"/>
          </p:cNvSpPr>
          <p:nvPr>
            <p:ph type="title"/>
          </p:nvPr>
        </p:nvSpPr>
        <p:spPr/>
        <p:txBody>
          <a:bodyPr/>
          <a:lstStyle/>
          <a:p>
            <a:r>
              <a:rPr lang="el-GR" dirty="0"/>
              <a:t>Ανάλυση</a:t>
            </a:r>
            <a:endParaRPr lang="en-US" dirty="0"/>
          </a:p>
        </p:txBody>
      </p:sp>
      <p:sp>
        <p:nvSpPr>
          <p:cNvPr id="3" name="Text Placeholder 2">
            <a:extLst>
              <a:ext uri="{FF2B5EF4-FFF2-40B4-BE49-F238E27FC236}">
                <a16:creationId xmlns:a16="http://schemas.microsoft.com/office/drawing/2014/main" id="{A876DCCA-21FC-42BB-A9E0-5DB0CA8B4857}"/>
              </a:ext>
            </a:extLst>
          </p:cNvPr>
          <p:cNvSpPr>
            <a:spLocks noGrp="1"/>
          </p:cNvSpPr>
          <p:nvPr>
            <p:ph type="body" idx="1"/>
          </p:nvPr>
        </p:nvSpPr>
        <p:spPr>
          <a:xfrm>
            <a:off x="1167492" y="2536909"/>
            <a:ext cx="9779183" cy="3436483"/>
          </a:xfrm>
        </p:spPr>
        <p:txBody>
          <a:bodyPr/>
          <a:lstStyle/>
          <a:p>
            <a:pPr marL="0" marR="0">
              <a:lnSpc>
                <a:spcPct val="107000"/>
              </a:lnSpc>
              <a:spcBef>
                <a:spcPts val="0"/>
              </a:spcBef>
              <a:spcAft>
                <a:spcPts val="800"/>
              </a:spcAft>
            </a:pPr>
            <a:r>
              <a:rPr lang="el-GR" sz="1800" dirty="0">
                <a:effectLst/>
                <a:latin typeface="Calibri" panose="020F0502020204030204" pitchFamily="34" charset="0"/>
                <a:ea typeface="Calibri" panose="020F0502020204030204" pitchFamily="34" charset="0"/>
                <a:cs typeface="Times New Roman" panose="02020603050405020304" pitchFamily="18" charset="0"/>
              </a:rPr>
              <a:t>Η ιστορία πίσω από το παιχνίδι:</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l-GR" sz="1800" dirty="0">
                <a:effectLst/>
                <a:latin typeface="Calibri" panose="020F0502020204030204" pitchFamily="34" charset="0"/>
                <a:ea typeface="Calibri" panose="020F0502020204030204" pitchFamily="34" charset="0"/>
                <a:cs typeface="Times New Roman" panose="02020603050405020304" pitchFamily="18" charset="0"/>
              </a:rPr>
              <a:t>Βρισκόμαστε στον 9</a:t>
            </a:r>
            <a:r>
              <a:rPr lang="el-GR" sz="1800" baseline="30000" dirty="0">
                <a:effectLst/>
                <a:latin typeface="Calibri" panose="020F0502020204030204" pitchFamily="34" charset="0"/>
                <a:ea typeface="Calibri" panose="020F0502020204030204" pitchFamily="34" charset="0"/>
                <a:cs typeface="Times New Roman" panose="02020603050405020304" pitchFamily="18" charset="0"/>
              </a:rPr>
              <a:t>ο</a:t>
            </a:r>
            <a:r>
              <a:rPr lang="el-GR" sz="1800" dirty="0">
                <a:effectLst/>
                <a:latin typeface="Calibri" panose="020F0502020204030204" pitchFamily="34" charset="0"/>
                <a:ea typeface="Calibri" panose="020F0502020204030204" pitchFamily="34" charset="0"/>
                <a:cs typeface="Times New Roman" panose="02020603050405020304" pitchFamily="18" charset="0"/>
              </a:rPr>
              <a:t> αιώνα μ.Χ. Η εισβολή των βόρειων ευρωπαίων έχει ήδη ξεκινήσει και πλέον απειλεί και το νησί της Βρετανίας. Στην </a:t>
            </a:r>
            <a:r>
              <a:rPr lang="el-GR" sz="1800" dirty="0" err="1">
                <a:effectLst/>
                <a:latin typeface="Calibri" panose="020F0502020204030204" pitchFamily="34" charset="0"/>
                <a:ea typeface="Calibri" panose="020F0502020204030204" pitchFamily="34" charset="0"/>
                <a:cs typeface="Times New Roman" panose="02020603050405020304" pitchFamily="18" charset="0"/>
              </a:rPr>
              <a:t>αγγλία</a:t>
            </a:r>
            <a:r>
              <a:rPr lang="el-GR" sz="1800" dirty="0">
                <a:effectLst/>
                <a:latin typeface="Calibri" panose="020F0502020204030204" pitchFamily="34" charset="0"/>
                <a:ea typeface="Calibri" panose="020F0502020204030204" pitchFamily="34" charset="0"/>
                <a:cs typeface="Times New Roman" panose="02020603050405020304" pitchFamily="18" charset="0"/>
              </a:rPr>
              <a:t> όμως αντιμετωπίζουν μεγάλη αντίσταση, χάνοντας στην πορεία τους αρχηγούς τους ,και πλέον θέτουν ως στόχο την Ιρλανδία, την Σκοτία και την Ουαλία(αν και σε λιγότερο βαθμό). Η δικιά μας ιστορία λαμβάνει χώρα σε ένα μικρό νησί έξω από την Ουαλία , το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Skokholm</a:t>
            </a:r>
            <a:r>
              <a:rPr lang="el-GR" sz="1800" dirty="0">
                <a:effectLst/>
                <a:latin typeface="Calibri" panose="020F0502020204030204" pitchFamily="34" charset="0"/>
                <a:ea typeface="Calibri" panose="020F0502020204030204" pitchFamily="34" charset="0"/>
                <a:cs typeface="Times New Roman" panose="02020603050405020304" pitchFamily="18" charset="0"/>
              </a:rPr>
              <a:t>, οι κάτοικοι του οποίου βιοπορίζονται με το εμπόριο σιτηρών και ψαριών. Η ίδια η Ουαλία δεν το θεωρεί σημαντικό, και έχει στείλει ως μοναδικό φρουρό ένα νεαρό παιδί, που μόλις τελείωσε την εκπαίδευση του. Είναι λοιπόν δικό του καθήκον να επαναφέρει την ειρήνη στο νησί και τους κατοίκους του.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B36B51E8-0282-4674-9D63-DD72ED8D57CC}"/>
              </a:ext>
            </a:extLst>
          </p:cNvPr>
          <p:cNvSpPr>
            <a:spLocks noGrp="1"/>
          </p:cNvSpPr>
          <p:nvPr>
            <p:ph type="sldNum" sz="quarter" idx="12"/>
          </p:nvPr>
        </p:nvSpPr>
        <p:spPr/>
        <p:txBody>
          <a:bodyPr/>
          <a:lstStyle/>
          <a:p>
            <a:fld id="{294A09A9-5501-47C1-A89A-A340965A2BE2}" type="slidenum">
              <a:rPr lang="en-US" smtClean="0"/>
              <a:pPr/>
              <a:t>6</a:t>
            </a:fld>
            <a:endParaRPr lang="en-US" dirty="0"/>
          </a:p>
        </p:txBody>
      </p:sp>
    </p:spTree>
    <p:extLst>
      <p:ext uri="{BB962C8B-B14F-4D97-AF65-F5344CB8AC3E}">
        <p14:creationId xmlns:p14="http://schemas.microsoft.com/office/powerpoint/2010/main" val="1558388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FDA27-D943-4187-9A8F-16F69D3F32DC}"/>
              </a:ext>
            </a:extLst>
          </p:cNvPr>
          <p:cNvSpPr>
            <a:spLocks noGrp="1"/>
          </p:cNvSpPr>
          <p:nvPr>
            <p:ph type="title"/>
          </p:nvPr>
        </p:nvSpPr>
        <p:spPr/>
        <p:txBody>
          <a:bodyPr/>
          <a:lstStyle/>
          <a:p>
            <a:r>
              <a:rPr lang="el-GR" dirty="0"/>
              <a:t>Σχεδίαση</a:t>
            </a:r>
            <a:endParaRPr lang="en-US" dirty="0"/>
          </a:p>
        </p:txBody>
      </p:sp>
      <p:sp>
        <p:nvSpPr>
          <p:cNvPr id="3" name="Text Placeholder 2">
            <a:extLst>
              <a:ext uri="{FF2B5EF4-FFF2-40B4-BE49-F238E27FC236}">
                <a16:creationId xmlns:a16="http://schemas.microsoft.com/office/drawing/2014/main" id="{7F43B895-A3FE-4736-BD3C-9DC48161B8E5}"/>
              </a:ext>
            </a:extLst>
          </p:cNvPr>
          <p:cNvSpPr>
            <a:spLocks noGrp="1"/>
          </p:cNvSpPr>
          <p:nvPr>
            <p:ph type="body" idx="1"/>
          </p:nvPr>
        </p:nvSpPr>
        <p:spPr/>
        <p:txBody>
          <a:bodyPr/>
          <a:lstStyle/>
          <a:p>
            <a:r>
              <a:rPr lang="el-GR" sz="1800" dirty="0">
                <a:effectLst/>
                <a:latin typeface="Calibri" panose="020F0502020204030204" pitchFamily="34" charset="0"/>
                <a:ea typeface="Calibri" panose="020F0502020204030204" pitchFamily="34" charset="0"/>
                <a:cs typeface="Times New Roman" panose="02020603050405020304" pitchFamily="18" charset="0"/>
              </a:rPr>
              <a:t>Η σχεδίαση του παιχνιδιού έχει επιρροές από παλιά </a:t>
            </a:r>
            <a:r>
              <a:rPr lang="en-US" sz="1800" dirty="0">
                <a:effectLst/>
                <a:latin typeface="Calibri" panose="020F0502020204030204" pitchFamily="34" charset="0"/>
                <a:ea typeface="Calibri" panose="020F0502020204030204" pitchFamily="34" charset="0"/>
                <a:cs typeface="Times New Roman" panose="02020603050405020304" pitchFamily="18" charset="0"/>
              </a:rPr>
              <a:t>action</a:t>
            </a:r>
            <a:r>
              <a:rPr lang="el-GR"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a:effectLst/>
                <a:latin typeface="Calibri" panose="020F0502020204030204" pitchFamily="34" charset="0"/>
                <a:ea typeface="Calibri" panose="020F0502020204030204" pitchFamily="34" charset="0"/>
                <a:cs typeface="Times New Roman" panose="02020603050405020304" pitchFamily="18" charset="0"/>
              </a:rPr>
              <a:t>rpg</a:t>
            </a:r>
            <a:r>
              <a:rPr lang="el-GR"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a:effectLst/>
                <a:latin typeface="Calibri" panose="020F0502020204030204" pitchFamily="34" charset="0"/>
                <a:ea typeface="Calibri" panose="020F0502020204030204" pitchFamily="34" charset="0"/>
                <a:cs typeface="Times New Roman" panose="02020603050405020304" pitchFamily="18" charset="0"/>
              </a:rPr>
              <a:t>s</a:t>
            </a:r>
            <a:r>
              <a:rPr lang="el-GR" sz="1800" dirty="0">
                <a:effectLst/>
                <a:latin typeface="Calibri" panose="020F0502020204030204" pitchFamily="34" charset="0"/>
                <a:ea typeface="Calibri" panose="020F0502020204030204" pitchFamily="34" charset="0"/>
                <a:cs typeface="Times New Roman" panose="02020603050405020304" pitchFamily="18" charset="0"/>
              </a:rPr>
              <a:t> όπως το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legend of Zelda  A Link To The Past</a:t>
            </a:r>
            <a:r>
              <a:rPr lang="el-GR" sz="1800" dirty="0">
                <a:effectLst/>
                <a:latin typeface="Calibri" panose="020F0502020204030204" pitchFamily="34" charset="0"/>
                <a:ea typeface="Calibri" panose="020F0502020204030204" pitchFamily="34" charset="0"/>
                <a:cs typeface="Times New Roman" panose="02020603050405020304" pitchFamily="18" charset="0"/>
              </a:rPr>
              <a:t>.Έτσι λοιπόν η κάμερα είναι τοποθετημένη σε </a:t>
            </a:r>
            <a:r>
              <a:rPr lang="en-US" sz="1800" dirty="0">
                <a:effectLst/>
                <a:latin typeface="Calibri" panose="020F0502020204030204" pitchFamily="34" charset="0"/>
                <a:ea typeface="Calibri" panose="020F0502020204030204" pitchFamily="34" charset="0"/>
                <a:cs typeface="Times New Roman" panose="02020603050405020304" pitchFamily="18" charset="0"/>
              </a:rPr>
              <a:t>top</a:t>
            </a:r>
            <a:r>
              <a:rPr lang="el-GR"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a:effectLst/>
                <a:latin typeface="Calibri" panose="020F0502020204030204" pitchFamily="34" charset="0"/>
                <a:ea typeface="Calibri" panose="020F0502020204030204" pitchFamily="34" charset="0"/>
                <a:cs typeface="Times New Roman" panose="02020603050405020304" pitchFamily="18" charset="0"/>
              </a:rPr>
              <a:t>down view </a:t>
            </a:r>
            <a:r>
              <a:rPr lang="el-GR" sz="1800" dirty="0">
                <a:effectLst/>
                <a:latin typeface="Calibri" panose="020F0502020204030204" pitchFamily="34" charset="0"/>
                <a:ea typeface="Calibri" panose="020F0502020204030204" pitchFamily="34" charset="0"/>
                <a:cs typeface="Times New Roman" panose="02020603050405020304" pitchFamily="18" charset="0"/>
              </a:rPr>
              <a:t>,με ένα μικρό </a:t>
            </a:r>
            <a:r>
              <a:rPr lang="en-US" sz="1800" dirty="0">
                <a:effectLst/>
                <a:latin typeface="Calibri" panose="020F0502020204030204" pitchFamily="34" charset="0"/>
                <a:ea typeface="Calibri" panose="020F0502020204030204" pitchFamily="34" charset="0"/>
                <a:cs typeface="Times New Roman" panose="02020603050405020304" pitchFamily="18" charset="0"/>
              </a:rPr>
              <a:t>delay </a:t>
            </a:r>
            <a:r>
              <a:rPr lang="el-GR" sz="1800" dirty="0">
                <a:effectLst/>
                <a:latin typeface="Calibri" panose="020F0502020204030204" pitchFamily="34" charset="0"/>
                <a:ea typeface="Calibri" panose="020F0502020204030204" pitchFamily="34" charset="0"/>
                <a:cs typeface="Times New Roman" panose="02020603050405020304" pitchFamily="18" charset="0"/>
              </a:rPr>
              <a:t>στο </a:t>
            </a:r>
            <a:r>
              <a:rPr lang="en-US" sz="1800" dirty="0">
                <a:effectLst/>
                <a:latin typeface="Calibri" panose="020F0502020204030204" pitchFamily="34" charset="0"/>
                <a:ea typeface="Calibri" panose="020F0502020204030204" pitchFamily="34" charset="0"/>
                <a:cs typeface="Times New Roman" panose="02020603050405020304" pitchFamily="18" charset="0"/>
              </a:rPr>
              <a:t>follow </a:t>
            </a:r>
            <a:r>
              <a:rPr lang="el-GR" sz="1800" dirty="0">
                <a:effectLst/>
                <a:latin typeface="Calibri" panose="020F0502020204030204" pitchFamily="34" charset="0"/>
                <a:ea typeface="Calibri" panose="020F0502020204030204" pitchFamily="34" charset="0"/>
                <a:cs typeface="Times New Roman" panose="02020603050405020304" pitchFamily="18" charset="0"/>
              </a:rPr>
              <a:t>του παίκτη για να δώσει αυτό το ρετρό στοιχείο. Το </a:t>
            </a:r>
            <a:r>
              <a:rPr lang="en-US" sz="1800" dirty="0">
                <a:effectLst/>
                <a:latin typeface="Calibri" panose="020F0502020204030204" pitchFamily="34" charset="0"/>
                <a:ea typeface="Calibri" panose="020F0502020204030204" pitchFamily="34" charset="0"/>
                <a:cs typeface="Times New Roman" panose="02020603050405020304" pitchFamily="18" charset="0"/>
              </a:rPr>
              <a:t>text </a:t>
            </a:r>
            <a:r>
              <a:rPr lang="el-GR" sz="1800" dirty="0">
                <a:effectLst/>
                <a:latin typeface="Calibri" panose="020F0502020204030204" pitchFamily="34" charset="0"/>
                <a:ea typeface="Calibri" panose="020F0502020204030204" pitchFamily="34" charset="0"/>
                <a:cs typeface="Times New Roman" panose="02020603050405020304" pitchFamily="18" charset="0"/>
              </a:rPr>
              <a:t>του παιχνιδιού και αυτό είναι σε ρετρό στυλ. Το </a:t>
            </a:r>
            <a:r>
              <a:rPr lang="en-US" sz="1800" dirty="0">
                <a:effectLst/>
                <a:latin typeface="Calibri" panose="020F0502020204030204" pitchFamily="34" charset="0"/>
                <a:ea typeface="Calibri" panose="020F0502020204030204" pitchFamily="34" charset="0"/>
                <a:cs typeface="Times New Roman" panose="02020603050405020304" pitchFamily="18" charset="0"/>
              </a:rPr>
              <a:t>text </a:t>
            </a:r>
            <a:r>
              <a:rPr lang="el-GR" sz="1800" dirty="0">
                <a:effectLst/>
                <a:latin typeface="Calibri" panose="020F0502020204030204" pitchFamily="34" charset="0"/>
                <a:ea typeface="Calibri" panose="020F0502020204030204" pitchFamily="34" charset="0"/>
                <a:cs typeface="Times New Roman" panose="02020603050405020304" pitchFamily="18" charset="0"/>
              </a:rPr>
              <a:t>μάλιστα εμφανίζεται γράμμα-γράμμα και το </a:t>
            </a:r>
            <a:r>
              <a:rPr lang="en-US" sz="1800" dirty="0">
                <a:effectLst/>
                <a:latin typeface="Calibri" panose="020F0502020204030204" pitchFamily="34" charset="0"/>
                <a:ea typeface="Calibri" panose="020F0502020204030204" pitchFamily="34" charset="0"/>
                <a:cs typeface="Times New Roman" panose="02020603050405020304" pitchFamily="18" charset="0"/>
              </a:rPr>
              <a:t>textbox </a:t>
            </a:r>
            <a:r>
              <a:rPr lang="el-GR" sz="1800" dirty="0">
                <a:effectLst/>
                <a:latin typeface="Calibri" panose="020F0502020204030204" pitchFamily="34" charset="0"/>
                <a:ea typeface="Calibri" panose="020F0502020204030204" pitchFamily="34" charset="0"/>
                <a:cs typeface="Times New Roman" panose="02020603050405020304" pitchFamily="18" charset="0"/>
              </a:rPr>
              <a:t>έχει δικό του </a:t>
            </a:r>
            <a:r>
              <a:rPr lang="en-US" sz="1800" dirty="0">
                <a:effectLst/>
                <a:latin typeface="Calibri" panose="020F0502020204030204" pitchFamily="34" charset="0"/>
                <a:ea typeface="Calibri" panose="020F0502020204030204" pitchFamily="34" charset="0"/>
                <a:cs typeface="Times New Roman" panose="02020603050405020304" pitchFamily="18" charset="0"/>
              </a:rPr>
              <a:t>animation</a:t>
            </a:r>
            <a:r>
              <a:rPr lang="el-GR" sz="1800" dirty="0">
                <a:effectLst/>
                <a:latin typeface="Calibri" panose="020F0502020204030204" pitchFamily="34" charset="0"/>
                <a:ea typeface="Calibri" panose="020F0502020204030204" pitchFamily="34" charset="0"/>
                <a:cs typeface="Times New Roman" panose="02020603050405020304" pitchFamily="18" charset="0"/>
              </a:rPr>
              <a:t> για να εμφανίζεται και να κρύβεται ομαλώς. Όσων αφορά το </a:t>
            </a:r>
            <a:r>
              <a:rPr lang="en-US" sz="1800" dirty="0">
                <a:effectLst/>
                <a:latin typeface="Calibri" panose="020F0502020204030204" pitchFamily="34" charset="0"/>
                <a:ea typeface="Calibri" panose="020F0502020204030204" pitchFamily="34" charset="0"/>
                <a:cs typeface="Times New Roman" panose="02020603050405020304" pitchFamily="18" charset="0"/>
              </a:rPr>
              <a:t>art direction</a:t>
            </a:r>
            <a:r>
              <a:rPr lang="el-GR" sz="1800" dirty="0">
                <a:effectLst/>
                <a:latin typeface="Calibri" panose="020F0502020204030204" pitchFamily="34" charset="0"/>
                <a:ea typeface="Calibri" panose="020F0502020204030204" pitchFamily="34" charset="0"/>
                <a:cs typeface="Times New Roman" panose="02020603050405020304" pitchFamily="18" charset="0"/>
              </a:rPr>
              <a:t> ,επιλέχθηκαν </a:t>
            </a:r>
            <a:r>
              <a:rPr lang="en-US" sz="1800" dirty="0">
                <a:effectLst/>
                <a:latin typeface="Calibri" panose="020F0502020204030204" pitchFamily="34" charset="0"/>
                <a:ea typeface="Calibri" panose="020F0502020204030204" pitchFamily="34" charset="0"/>
                <a:cs typeface="Times New Roman" panose="02020603050405020304" pitchFamily="18" charset="0"/>
              </a:rPr>
              <a:t>low</a:t>
            </a:r>
            <a:r>
              <a:rPr lang="el-GR"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a:effectLst/>
                <a:latin typeface="Calibri" panose="020F0502020204030204" pitchFamily="34" charset="0"/>
                <a:ea typeface="Calibri" panose="020F0502020204030204" pitchFamily="34" charset="0"/>
                <a:cs typeface="Times New Roman" panose="02020603050405020304" pitchFamily="18" charset="0"/>
              </a:rPr>
              <a:t>poly assets</a:t>
            </a:r>
            <a:r>
              <a:rPr lang="el-GR" sz="1800" dirty="0">
                <a:effectLst/>
                <a:latin typeface="Calibri" panose="020F0502020204030204" pitchFamily="34" charset="0"/>
                <a:ea typeface="Calibri" panose="020F0502020204030204" pitchFamily="34" charset="0"/>
                <a:cs typeface="Times New Roman" panose="02020603050405020304" pitchFamily="18" charset="0"/>
              </a:rPr>
              <a:t>, και για να δώσουν ένα πιο ευχάριστο περιβάλλον, αλλά και για να είναι προσιτό και </a:t>
            </a:r>
            <a:r>
              <a:rPr lang="en-US" sz="1800" dirty="0">
                <a:effectLst/>
                <a:latin typeface="Calibri" panose="020F0502020204030204" pitchFamily="34" charset="0"/>
                <a:ea typeface="Calibri" panose="020F0502020204030204" pitchFamily="34" charset="0"/>
                <a:cs typeface="Times New Roman" panose="02020603050405020304" pitchFamily="18" charset="0"/>
              </a:rPr>
              <a:t>playable</a:t>
            </a:r>
            <a:r>
              <a:rPr lang="el-GR" sz="1800" dirty="0">
                <a:effectLst/>
                <a:latin typeface="Calibri" panose="020F0502020204030204" pitchFamily="34" charset="0"/>
                <a:ea typeface="Calibri" panose="020F0502020204030204" pitchFamily="34" charset="0"/>
                <a:cs typeface="Times New Roman" panose="02020603050405020304" pitchFamily="18" charset="0"/>
              </a:rPr>
              <a:t> το παιχνίδι σε διάφορες συσκευές.</a:t>
            </a:r>
            <a:r>
              <a:rPr lang="en-US" sz="1800" dirty="0">
                <a:effectLst/>
                <a:latin typeface="Calibri" panose="020F0502020204030204" pitchFamily="34" charset="0"/>
                <a:ea typeface="Calibri" panose="020F0502020204030204" pitchFamily="34" charset="0"/>
                <a:cs typeface="Times New Roman" panose="02020603050405020304" pitchFamily="18" charset="0"/>
              </a:rPr>
              <a:t>To User Interface </a:t>
            </a:r>
            <a:r>
              <a:rPr lang="el-GR" sz="1800" dirty="0">
                <a:effectLst/>
                <a:latin typeface="Calibri" panose="020F0502020204030204" pitchFamily="34" charset="0"/>
                <a:ea typeface="Calibri" panose="020F0502020204030204" pitchFamily="34" charset="0"/>
                <a:cs typeface="Times New Roman" panose="02020603050405020304" pitchFamily="18" charset="0"/>
              </a:rPr>
              <a:t>περιλαμβάνει μία μπάρα ζωής(πάνω αριστερά), καθώς και ένα </a:t>
            </a:r>
            <a:r>
              <a:rPr lang="en-US" sz="1800" dirty="0">
                <a:effectLst/>
                <a:latin typeface="Calibri" panose="020F0502020204030204" pitchFamily="34" charset="0"/>
                <a:ea typeface="Calibri" panose="020F0502020204030204" pitchFamily="34" charset="0"/>
                <a:cs typeface="Times New Roman" panose="02020603050405020304" pitchFamily="18" charset="0"/>
              </a:rPr>
              <a:t>minimap</a:t>
            </a:r>
            <a:r>
              <a:rPr lang="el-GR" sz="1800" dirty="0">
                <a:effectLst/>
                <a:latin typeface="Calibri" panose="020F0502020204030204" pitchFamily="34" charset="0"/>
                <a:ea typeface="Calibri" panose="020F0502020204030204" pitchFamily="34" charset="0"/>
                <a:cs typeface="Times New Roman" panose="02020603050405020304" pitchFamily="18" charset="0"/>
              </a:rPr>
              <a:t> (πάνω δεξιά). </a:t>
            </a:r>
            <a:endParaRPr lang="en-US" dirty="0"/>
          </a:p>
        </p:txBody>
      </p:sp>
      <p:sp>
        <p:nvSpPr>
          <p:cNvPr id="6" name="Slide Number Placeholder 5">
            <a:extLst>
              <a:ext uri="{FF2B5EF4-FFF2-40B4-BE49-F238E27FC236}">
                <a16:creationId xmlns:a16="http://schemas.microsoft.com/office/drawing/2014/main" id="{C6E0E12D-64D5-4E93-87A8-7921AEFB3F96}"/>
              </a:ext>
            </a:extLst>
          </p:cNvPr>
          <p:cNvSpPr>
            <a:spLocks noGrp="1"/>
          </p:cNvSpPr>
          <p:nvPr>
            <p:ph type="sldNum" sz="quarter" idx="12"/>
          </p:nvPr>
        </p:nvSpPr>
        <p:spPr/>
        <p:txBody>
          <a:bodyPr/>
          <a:lstStyle/>
          <a:p>
            <a:fld id="{294A09A9-5501-47C1-A89A-A340965A2BE2}" type="slidenum">
              <a:rPr lang="en-US" smtClean="0"/>
              <a:pPr/>
              <a:t>7</a:t>
            </a:fld>
            <a:endParaRPr lang="en-US" dirty="0"/>
          </a:p>
        </p:txBody>
      </p:sp>
    </p:spTree>
    <p:extLst>
      <p:ext uri="{BB962C8B-B14F-4D97-AF65-F5344CB8AC3E}">
        <p14:creationId xmlns:p14="http://schemas.microsoft.com/office/powerpoint/2010/main" val="1623378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FDA27-D943-4187-9A8F-16F69D3F32DC}"/>
              </a:ext>
            </a:extLst>
          </p:cNvPr>
          <p:cNvSpPr>
            <a:spLocks noGrp="1"/>
          </p:cNvSpPr>
          <p:nvPr>
            <p:ph type="title"/>
          </p:nvPr>
        </p:nvSpPr>
        <p:spPr/>
        <p:txBody>
          <a:bodyPr/>
          <a:lstStyle/>
          <a:p>
            <a:r>
              <a:rPr lang="el-GR" dirty="0"/>
              <a:t>Σχεδίαση</a:t>
            </a:r>
            <a:endParaRPr lang="en-US" dirty="0"/>
          </a:p>
        </p:txBody>
      </p:sp>
      <p:sp>
        <p:nvSpPr>
          <p:cNvPr id="3" name="Text Placeholder 2">
            <a:extLst>
              <a:ext uri="{FF2B5EF4-FFF2-40B4-BE49-F238E27FC236}">
                <a16:creationId xmlns:a16="http://schemas.microsoft.com/office/drawing/2014/main" id="{7F43B895-A3FE-4736-BD3C-9DC48161B8E5}"/>
              </a:ext>
            </a:extLst>
          </p:cNvPr>
          <p:cNvSpPr>
            <a:spLocks noGrp="1"/>
          </p:cNvSpPr>
          <p:nvPr>
            <p:ph type="body" idx="1"/>
          </p:nvPr>
        </p:nvSpPr>
        <p:spPr>
          <a:xfrm>
            <a:off x="1167491" y="2453020"/>
            <a:ext cx="9779183" cy="3436483"/>
          </a:xfrm>
        </p:spPr>
        <p:txBody>
          <a:bodyPr/>
          <a:lstStyle/>
          <a:p>
            <a:pPr marL="0" marR="0">
              <a:lnSpc>
                <a:spcPct val="107000"/>
              </a:lnSpc>
              <a:spcBef>
                <a:spcPts val="0"/>
              </a:spcBef>
              <a:spcAft>
                <a:spcPts val="800"/>
              </a:spcAft>
            </a:pPr>
            <a:r>
              <a:rPr lang="el-GR" sz="2000" dirty="0">
                <a:effectLst/>
                <a:latin typeface="Calibri" panose="020F0502020204030204" pitchFamily="34" charset="0"/>
                <a:ea typeface="Calibri" panose="020F0502020204030204" pitchFamily="34" charset="0"/>
                <a:cs typeface="Times New Roman" panose="02020603050405020304" pitchFamily="18" charset="0"/>
              </a:rPr>
              <a:t>Θεωρήθηκε και υλοποιήθηκε ένα </a:t>
            </a:r>
            <a:r>
              <a:rPr lang="en-US" sz="2000" dirty="0">
                <a:effectLst/>
                <a:latin typeface="Calibri" panose="020F0502020204030204" pitchFamily="34" charset="0"/>
                <a:ea typeface="Calibri" panose="020F0502020204030204" pitchFamily="34" charset="0"/>
                <a:cs typeface="Times New Roman" panose="02020603050405020304" pitchFamily="18" charset="0"/>
              </a:rPr>
              <a:t>save point </a:t>
            </a:r>
            <a:r>
              <a:rPr lang="el-GR" sz="2000" dirty="0">
                <a:effectLst/>
                <a:latin typeface="Calibri" panose="020F0502020204030204" pitchFamily="34" charset="0"/>
                <a:ea typeface="Calibri" panose="020F0502020204030204" pitchFamily="34" charset="0"/>
                <a:cs typeface="Times New Roman" panose="02020603050405020304" pitchFamily="18" charset="0"/>
              </a:rPr>
              <a:t>αντικείμενο , το οποίο θα υπήρχε σε διάφορα μέρη του χάρτη, αλλά από την στιγμή που οι οδηγίες για το </a:t>
            </a:r>
            <a:r>
              <a:rPr lang="en-US" sz="2000" dirty="0">
                <a:effectLst/>
                <a:latin typeface="Calibri" panose="020F0502020204030204" pitchFamily="34" charset="0"/>
                <a:ea typeface="Calibri" panose="020F0502020204030204" pitchFamily="34" charset="0"/>
                <a:cs typeface="Times New Roman" panose="02020603050405020304" pitchFamily="18" charset="0"/>
              </a:rPr>
              <a:t>save</a:t>
            </a:r>
            <a:r>
              <a:rPr lang="el-GR" sz="2000" dirty="0">
                <a:effectLst/>
                <a:latin typeface="Calibri" panose="020F0502020204030204" pitchFamily="34" charset="0"/>
                <a:ea typeface="Calibri" panose="020F0502020204030204" pitchFamily="34" charset="0"/>
                <a:cs typeface="Times New Roman" panose="02020603050405020304" pitchFamily="18" charset="0"/>
              </a:rPr>
              <a:t> και το </a:t>
            </a:r>
            <a:r>
              <a:rPr lang="en-US" sz="2000" dirty="0">
                <a:effectLst/>
                <a:latin typeface="Calibri" panose="020F0502020204030204" pitchFamily="34" charset="0"/>
                <a:ea typeface="Calibri" panose="020F0502020204030204" pitchFamily="34" charset="0"/>
                <a:cs typeface="Times New Roman" panose="02020603050405020304" pitchFamily="18" charset="0"/>
              </a:rPr>
              <a:t>load</a:t>
            </a:r>
            <a:r>
              <a:rPr lang="el-GR" sz="2000" dirty="0">
                <a:effectLst/>
                <a:latin typeface="Calibri" panose="020F0502020204030204" pitchFamily="34" charset="0"/>
                <a:ea typeface="Calibri" panose="020F0502020204030204" pitchFamily="34" charset="0"/>
                <a:cs typeface="Times New Roman" panose="02020603050405020304" pitchFamily="18" charset="0"/>
              </a:rPr>
              <a:t> ήταν συγκεκριμένες απορρίφθηκε. Επίσης απορρίφθηκε το </a:t>
            </a:r>
            <a:r>
              <a:rPr lang="en-US" sz="2000" dirty="0">
                <a:effectLst/>
                <a:latin typeface="Calibri" panose="020F0502020204030204" pitchFamily="34" charset="0"/>
                <a:ea typeface="Calibri" panose="020F0502020204030204" pitchFamily="34" charset="0"/>
                <a:cs typeface="Times New Roman" panose="02020603050405020304" pitchFamily="18" charset="0"/>
              </a:rPr>
              <a:t>shop</a:t>
            </a:r>
            <a:r>
              <a:rPr lang="el-GR" sz="2000" dirty="0">
                <a:effectLst/>
                <a:latin typeface="Calibri" panose="020F0502020204030204" pitchFamily="34" charset="0"/>
                <a:ea typeface="Calibri" panose="020F0502020204030204" pitchFamily="34" charset="0"/>
                <a:cs typeface="Times New Roman" panose="02020603050405020304" pitchFamily="18" charset="0"/>
              </a:rPr>
              <a:t>, διότι θα παραβίαζε το κριτήριο της αληθοφάνειας. Δεν γινόταν να λειτουργούσε ένα μαγαζί ,ενώ το νησί βρισκόταν σε κατάσταση πολιορκίας. Οπότε κατέληξα στην δημιουργία ενός </a:t>
            </a:r>
            <a:r>
              <a:rPr lang="en-US" sz="2000" dirty="0">
                <a:effectLst/>
                <a:latin typeface="Calibri" panose="020F0502020204030204" pitchFamily="34" charset="0"/>
                <a:ea typeface="Calibri" panose="020F0502020204030204" pitchFamily="34" charset="0"/>
                <a:cs typeface="Times New Roman" panose="02020603050405020304" pitchFamily="18" charset="0"/>
              </a:rPr>
              <a:t>dungeon </a:t>
            </a:r>
            <a:r>
              <a:rPr lang="el-GR" sz="2000" dirty="0">
                <a:effectLst/>
                <a:latin typeface="Calibri" panose="020F0502020204030204" pitchFamily="34" charset="0"/>
                <a:ea typeface="Calibri" panose="020F0502020204030204" pitchFamily="34" charset="0"/>
                <a:cs typeface="Times New Roman" panose="02020603050405020304" pitchFamily="18" charset="0"/>
              </a:rPr>
              <a:t>, όπου ο χρήστης όταν φτάσει στο τέλος του θα αποκτά ένα πολύ δυνατό όπλο. Αυτό το όπλο θα μπορεί να το επιλέξει από το </a:t>
            </a:r>
            <a:r>
              <a:rPr lang="en-US" sz="2000" dirty="0">
                <a:effectLst/>
                <a:latin typeface="Calibri" panose="020F0502020204030204" pitchFamily="34" charset="0"/>
                <a:ea typeface="Calibri" panose="020F0502020204030204" pitchFamily="34" charset="0"/>
                <a:cs typeface="Times New Roman" panose="02020603050405020304" pitchFamily="18" charset="0"/>
              </a:rPr>
              <a:t>inventory</a:t>
            </a:r>
            <a:r>
              <a:rPr lang="el-GR" sz="2000" dirty="0">
                <a:effectLst/>
                <a:latin typeface="Calibri" panose="020F0502020204030204" pitchFamily="34" charset="0"/>
                <a:ea typeface="Calibri" panose="020F0502020204030204" pitchFamily="34" charset="0"/>
                <a:cs typeface="Times New Roman" panose="02020603050405020304" pitchFamily="18" charset="0"/>
              </a:rPr>
              <a:t>, το οποίο και αυτό θα περιέχει δύο σπαθιά και δύο ασπίδες. Όσων αφορά το μενού, και αυτό έχει ρετρό γραμματοσειρά και δίνει στον χρήστη την επιλογή αλλαγής δυσκολίας, έντασης ήχου, ποιότητας γραφικών , καθώς και την επιλογή έναρξης του παιχνιδιού σε </a:t>
            </a:r>
            <a:r>
              <a:rPr lang="en-US" sz="2000" dirty="0">
                <a:effectLst/>
                <a:latin typeface="Calibri" panose="020F0502020204030204" pitchFamily="34" charset="0"/>
                <a:ea typeface="Calibri" panose="020F0502020204030204" pitchFamily="34" charset="0"/>
                <a:cs typeface="Times New Roman" panose="02020603050405020304" pitchFamily="18" charset="0"/>
              </a:rPr>
              <a:t>Fullscreen </a:t>
            </a:r>
            <a:r>
              <a:rPr lang="el-GR" sz="2000" dirty="0">
                <a:effectLst/>
                <a:latin typeface="Calibri" panose="020F0502020204030204" pitchFamily="34" charset="0"/>
                <a:ea typeface="Calibri" panose="020F0502020204030204" pitchFamily="34" charset="0"/>
                <a:cs typeface="Times New Roman" panose="02020603050405020304" pitchFamily="18" charset="0"/>
              </a:rPr>
              <a:t>ή μη. Τέλος , για την μουσική επιλέχθηκαν κομμάτια που δένουν με το περιβάλλον και το ευχάριστο τόνο του παιχνιδιού.</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C6E0E12D-64D5-4E93-87A8-7921AEFB3F96}"/>
              </a:ext>
            </a:extLst>
          </p:cNvPr>
          <p:cNvSpPr>
            <a:spLocks noGrp="1"/>
          </p:cNvSpPr>
          <p:nvPr>
            <p:ph type="sldNum" sz="quarter" idx="12"/>
          </p:nvPr>
        </p:nvSpPr>
        <p:spPr/>
        <p:txBody>
          <a:bodyPr/>
          <a:lstStyle/>
          <a:p>
            <a:fld id="{294A09A9-5501-47C1-A89A-A340965A2BE2}" type="slidenum">
              <a:rPr lang="en-US" smtClean="0"/>
              <a:pPr/>
              <a:t>8</a:t>
            </a:fld>
            <a:endParaRPr lang="en-US" dirty="0"/>
          </a:p>
        </p:txBody>
      </p:sp>
    </p:spTree>
    <p:extLst>
      <p:ext uri="{BB962C8B-B14F-4D97-AF65-F5344CB8AC3E}">
        <p14:creationId xmlns:p14="http://schemas.microsoft.com/office/powerpoint/2010/main" val="249356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B1DE4-BD8D-44D2-BB28-D8350FDB26AE}"/>
              </a:ext>
            </a:extLst>
          </p:cNvPr>
          <p:cNvSpPr>
            <a:spLocks noGrp="1"/>
          </p:cNvSpPr>
          <p:nvPr>
            <p:ph type="title"/>
          </p:nvPr>
        </p:nvSpPr>
        <p:spPr/>
        <p:txBody>
          <a:bodyPr/>
          <a:lstStyle/>
          <a:p>
            <a:r>
              <a:rPr lang="el-GR" dirty="0"/>
              <a:t>Υλοποίηση</a:t>
            </a:r>
            <a:endParaRPr lang="en-US" dirty="0"/>
          </a:p>
        </p:txBody>
      </p:sp>
      <p:sp>
        <p:nvSpPr>
          <p:cNvPr id="6" name="Slide Number Placeholder 5">
            <a:extLst>
              <a:ext uri="{FF2B5EF4-FFF2-40B4-BE49-F238E27FC236}">
                <a16:creationId xmlns:a16="http://schemas.microsoft.com/office/drawing/2014/main" id="{2B69B58D-5840-47E1-B7E2-1B659350352A}"/>
              </a:ext>
            </a:extLst>
          </p:cNvPr>
          <p:cNvSpPr>
            <a:spLocks noGrp="1"/>
          </p:cNvSpPr>
          <p:nvPr>
            <p:ph type="sldNum" sz="quarter" idx="12"/>
          </p:nvPr>
        </p:nvSpPr>
        <p:spPr/>
        <p:txBody>
          <a:bodyPr/>
          <a:lstStyle/>
          <a:p>
            <a:fld id="{294A09A9-5501-47C1-A89A-A340965A2BE2}" type="slidenum">
              <a:rPr lang="en-US" smtClean="0"/>
              <a:pPr/>
              <a:t>9</a:t>
            </a:fld>
            <a:endParaRPr lang="en-US" dirty="0"/>
          </a:p>
        </p:txBody>
      </p:sp>
      <p:pic>
        <p:nvPicPr>
          <p:cNvPr id="8" name="Picture 7">
            <a:extLst>
              <a:ext uri="{FF2B5EF4-FFF2-40B4-BE49-F238E27FC236}">
                <a16:creationId xmlns:a16="http://schemas.microsoft.com/office/drawing/2014/main" id="{25884A0A-CE02-40BF-8791-7B61473692BE}"/>
              </a:ext>
            </a:extLst>
          </p:cNvPr>
          <p:cNvPicPr>
            <a:picLocks noChangeAspect="1"/>
          </p:cNvPicPr>
          <p:nvPr/>
        </p:nvPicPr>
        <p:blipFill>
          <a:blip r:embed="rId2"/>
          <a:stretch>
            <a:fillRect/>
          </a:stretch>
        </p:blipFill>
        <p:spPr>
          <a:xfrm>
            <a:off x="899388" y="2852657"/>
            <a:ext cx="2905432" cy="322234"/>
          </a:xfrm>
          <a:prstGeom prst="rect">
            <a:avLst/>
          </a:prstGeom>
        </p:spPr>
      </p:pic>
      <p:pic>
        <p:nvPicPr>
          <p:cNvPr id="10" name="Picture 9">
            <a:extLst>
              <a:ext uri="{FF2B5EF4-FFF2-40B4-BE49-F238E27FC236}">
                <a16:creationId xmlns:a16="http://schemas.microsoft.com/office/drawing/2014/main" id="{DAD27D20-ED98-4496-B6FC-66E7AF2AC9C4}"/>
              </a:ext>
            </a:extLst>
          </p:cNvPr>
          <p:cNvPicPr>
            <a:picLocks noChangeAspect="1"/>
          </p:cNvPicPr>
          <p:nvPr/>
        </p:nvPicPr>
        <p:blipFill>
          <a:blip r:embed="rId3"/>
          <a:stretch>
            <a:fillRect/>
          </a:stretch>
        </p:blipFill>
        <p:spPr>
          <a:xfrm>
            <a:off x="899389" y="3241607"/>
            <a:ext cx="2905432" cy="2248717"/>
          </a:xfrm>
          <a:prstGeom prst="rect">
            <a:avLst/>
          </a:prstGeom>
        </p:spPr>
      </p:pic>
      <p:pic>
        <p:nvPicPr>
          <p:cNvPr id="12" name="Picture 11">
            <a:extLst>
              <a:ext uri="{FF2B5EF4-FFF2-40B4-BE49-F238E27FC236}">
                <a16:creationId xmlns:a16="http://schemas.microsoft.com/office/drawing/2014/main" id="{F7F3EC3C-FE63-4318-90A7-79D146CE5D47}"/>
              </a:ext>
            </a:extLst>
          </p:cNvPr>
          <p:cNvPicPr>
            <a:picLocks noChangeAspect="1"/>
          </p:cNvPicPr>
          <p:nvPr/>
        </p:nvPicPr>
        <p:blipFill>
          <a:blip r:embed="rId4"/>
          <a:stretch>
            <a:fillRect/>
          </a:stretch>
        </p:blipFill>
        <p:spPr>
          <a:xfrm>
            <a:off x="3938869" y="2856167"/>
            <a:ext cx="3103446" cy="1494464"/>
          </a:xfrm>
          <a:prstGeom prst="rect">
            <a:avLst/>
          </a:prstGeom>
        </p:spPr>
      </p:pic>
      <p:pic>
        <p:nvPicPr>
          <p:cNvPr id="14" name="Picture 13">
            <a:extLst>
              <a:ext uri="{FF2B5EF4-FFF2-40B4-BE49-F238E27FC236}">
                <a16:creationId xmlns:a16="http://schemas.microsoft.com/office/drawing/2014/main" id="{8978C152-B16D-4E3C-9F5C-976CFB03877F}"/>
              </a:ext>
            </a:extLst>
          </p:cNvPr>
          <p:cNvPicPr>
            <a:picLocks noChangeAspect="1"/>
          </p:cNvPicPr>
          <p:nvPr/>
        </p:nvPicPr>
        <p:blipFill>
          <a:blip r:embed="rId5"/>
          <a:stretch>
            <a:fillRect/>
          </a:stretch>
        </p:blipFill>
        <p:spPr>
          <a:xfrm>
            <a:off x="7113574" y="4726491"/>
            <a:ext cx="2905432" cy="626999"/>
          </a:xfrm>
          <a:prstGeom prst="rect">
            <a:avLst/>
          </a:prstGeom>
        </p:spPr>
      </p:pic>
      <p:pic>
        <p:nvPicPr>
          <p:cNvPr id="18" name="Picture 17">
            <a:extLst>
              <a:ext uri="{FF2B5EF4-FFF2-40B4-BE49-F238E27FC236}">
                <a16:creationId xmlns:a16="http://schemas.microsoft.com/office/drawing/2014/main" id="{884911DA-53E3-4D6F-8041-086B54D73E55}"/>
              </a:ext>
            </a:extLst>
          </p:cNvPr>
          <p:cNvPicPr>
            <a:picLocks noChangeAspect="1"/>
          </p:cNvPicPr>
          <p:nvPr/>
        </p:nvPicPr>
        <p:blipFill>
          <a:blip r:embed="rId6"/>
          <a:stretch>
            <a:fillRect/>
          </a:stretch>
        </p:blipFill>
        <p:spPr>
          <a:xfrm>
            <a:off x="3938869" y="4477686"/>
            <a:ext cx="3103446" cy="1271153"/>
          </a:xfrm>
          <a:prstGeom prst="rect">
            <a:avLst/>
          </a:prstGeom>
        </p:spPr>
      </p:pic>
      <p:pic>
        <p:nvPicPr>
          <p:cNvPr id="4" name="Picture 3">
            <a:extLst>
              <a:ext uri="{FF2B5EF4-FFF2-40B4-BE49-F238E27FC236}">
                <a16:creationId xmlns:a16="http://schemas.microsoft.com/office/drawing/2014/main" id="{8E07258C-F44C-47C4-AA6D-9EBBA42ADEF8}"/>
              </a:ext>
            </a:extLst>
          </p:cNvPr>
          <p:cNvPicPr>
            <a:picLocks noChangeAspect="1"/>
          </p:cNvPicPr>
          <p:nvPr/>
        </p:nvPicPr>
        <p:blipFill>
          <a:blip r:embed="rId7"/>
          <a:stretch>
            <a:fillRect/>
          </a:stretch>
        </p:blipFill>
        <p:spPr>
          <a:xfrm>
            <a:off x="7113575" y="2852657"/>
            <a:ext cx="2905432" cy="1761736"/>
          </a:xfrm>
          <a:prstGeom prst="rect">
            <a:avLst/>
          </a:prstGeom>
        </p:spPr>
      </p:pic>
    </p:spTree>
    <p:extLst>
      <p:ext uri="{BB962C8B-B14F-4D97-AF65-F5344CB8AC3E}">
        <p14:creationId xmlns:p14="http://schemas.microsoft.com/office/powerpoint/2010/main" val="2420354293"/>
      </p:ext>
    </p:extLst>
  </p:cSld>
  <p:clrMapOvr>
    <a:masterClrMapping/>
  </p:clrMapOvr>
</p:sld>
</file>

<file path=ppt/theme/theme1.xml><?xml version="1.0" encoding="utf-8"?>
<a:theme xmlns:a="http://schemas.openxmlformats.org/drawingml/2006/main" name="Office Theme">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al Color Block_Win32_AP_v2" id="{3EA4D81A-EBDE-431D-8B15-A5A6F500D5A4}" vid="{8EBF5489-0BE1-418D-A69C-2193D304C7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4A615295-94F6-4CE2-A1B1-6B7E1DAA5A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5334180-0405-413B-834A-44FA9E05ADB7}">
  <ds:schemaRefs>
    <ds:schemaRef ds:uri="http://schemas.microsoft.com/sharepoint/v3/contenttype/forms"/>
  </ds:schemaRefs>
</ds:datastoreItem>
</file>

<file path=customXml/itemProps3.xml><?xml version="1.0" encoding="utf-8"?>
<ds:datastoreItem xmlns:ds="http://schemas.openxmlformats.org/officeDocument/2006/customXml" ds:itemID="{4D5BAB77-79E1-4739-AA51-10C9079186D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{F56EBE10-AB93-445D-B659-51AE79F91929}tf45331398_win32</Template>
  <TotalTime>41</TotalTime>
  <Words>2141</Words>
  <Application>Microsoft Office PowerPoint</Application>
  <PresentationFormat>Widescreen</PresentationFormat>
  <Paragraphs>93</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Tenorite</vt:lpstr>
      <vt:lpstr>Office Theme</vt:lpstr>
      <vt:lpstr>Τεχνολογίες Ανάπτυξης Ηλεκτρονικών Παιχνιδιών</vt:lpstr>
      <vt:lpstr>Περιεχόμενα</vt:lpstr>
      <vt:lpstr>Εισαγωγή</vt:lpstr>
      <vt:lpstr>Περιγραφή του Προβλήματος</vt:lpstr>
      <vt:lpstr>Ανάλυση</vt:lpstr>
      <vt:lpstr>Ανάλυση</vt:lpstr>
      <vt:lpstr>Σχεδίαση</vt:lpstr>
      <vt:lpstr>Σχεδίαση</vt:lpstr>
      <vt:lpstr>Υλοποίηση</vt:lpstr>
      <vt:lpstr>Υλοποίηση</vt:lpstr>
      <vt:lpstr>Υλοποίηση</vt:lpstr>
      <vt:lpstr>Υλοποίηση</vt:lpstr>
      <vt:lpstr>Εκτέλεση</vt:lpstr>
      <vt:lpstr>Κάλυψη Κριτηρίων</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Τεχνολογίες Ανάπτυξης Ηλεκτρονικών Παιχνιδιών</dc:title>
  <dc:creator>ERRIKOS TSOROTIOTIS</dc:creator>
  <cp:lastModifiedBy>ERRIKOS TSOROTIOTIS</cp:lastModifiedBy>
  <cp:revision>8</cp:revision>
  <dcterms:created xsi:type="dcterms:W3CDTF">2021-10-11T08:19:55Z</dcterms:created>
  <dcterms:modified xsi:type="dcterms:W3CDTF">2021-10-13T09:28:28Z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